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
  </p:notesMasterIdLst>
  <p:sldIdLst>
    <p:sldId id="256" r:id="rId2"/>
    <p:sldId id="302" r:id="rId3"/>
    <p:sldId id="298" r:id="rId4"/>
    <p:sldId id="300" r:id="rId5"/>
    <p:sldId id="295" r:id="rId6"/>
    <p:sldId id="296" r:id="rId7"/>
    <p:sldId id="303" r:id="rId8"/>
    <p:sldId id="304" r:id="rId9"/>
    <p:sldId id="305" r:id="rId10"/>
    <p:sldId id="306" r:id="rId11"/>
    <p:sldId id="307" r:id="rId12"/>
    <p:sldId id="308" r:id="rId13"/>
    <p:sldId id="275" r:id="rId14"/>
    <p:sldId id="309" r:id="rId15"/>
    <p:sldId id="310" r:id="rId16"/>
    <p:sldId id="278" r:id="rId17"/>
  </p:sldIdLst>
  <p:sldSz cx="9144000" cy="5143500" type="screen16x9"/>
  <p:notesSz cx="6858000" cy="9144000"/>
  <p:embeddedFontLst>
    <p:embeddedFont>
      <p:font typeface="Nixie One" panose="020B0604020202020204" charset="0"/>
      <p:regular r:id="rId19"/>
    </p:embeddedFont>
    <p:embeddedFont>
      <p:font typeface="Varela Round" panose="020B0604020202020204" charset="-79"/>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2A20BD-2505-46DF-82F6-A791D1CCFF51}">
  <a:tblStyle styleId="{242A20BD-2505-46DF-82F6-A791D1CCFF5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B38DEC-D873-43F8-8245-15F6AB0837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712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89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888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97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485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423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166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586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832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95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100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485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209425" y="502200"/>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255425" y="1991825"/>
            <a:ext cx="4633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3" name="Google Shape;13;p2"/>
          <p:cNvSpPr/>
          <p:nvPr/>
        </p:nvSpPr>
        <p:spPr>
          <a:xfrm>
            <a:off x="267550" y="-886750"/>
            <a:ext cx="2347200" cy="2347200"/>
          </a:xfrm>
          <a:prstGeom prst="donut">
            <a:avLst>
              <a:gd name="adj" fmla="val 29778"/>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48875" y="2882375"/>
            <a:ext cx="978600" cy="978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55425" y="541800"/>
            <a:ext cx="657600" cy="6576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752750" y="3465100"/>
            <a:ext cx="2284200" cy="2284200"/>
          </a:xfrm>
          <a:prstGeom prst="donut">
            <a:avLst>
              <a:gd name="adj" fmla="val 11909"/>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7775" y="3193200"/>
            <a:ext cx="657600" cy="6576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6550" y="4217275"/>
            <a:ext cx="1207800" cy="12078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44625" y="25419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98775" y="-300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44625" y="802850"/>
            <a:ext cx="657600" cy="6576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3975" y="695900"/>
            <a:ext cx="871500" cy="8715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2175" y="2933250"/>
            <a:ext cx="1177500" cy="11775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50075" y="708300"/>
            <a:ext cx="846600" cy="846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55325" y="3904575"/>
            <a:ext cx="206100" cy="2061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6"/>
        <p:cNvGrpSpPr/>
        <p:nvPr/>
      </p:nvGrpSpPr>
      <p:grpSpPr>
        <a:xfrm>
          <a:off x="0" y="0"/>
          <a:ext cx="0" cy="0"/>
          <a:chOff x="0" y="0"/>
          <a:chExt cx="0" cy="0"/>
        </a:xfrm>
      </p:grpSpPr>
      <p:sp>
        <p:nvSpPr>
          <p:cNvPr id="27" name="Google Shape;27;p3"/>
          <p:cNvSpPr/>
          <p:nvPr/>
        </p:nvSpPr>
        <p:spPr>
          <a:xfrm>
            <a:off x="3058200" y="-295450"/>
            <a:ext cx="3027600" cy="30279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ctrTitle"/>
          </p:nvPr>
        </p:nvSpPr>
        <p:spPr>
          <a:xfrm>
            <a:off x="1773750" y="2421550"/>
            <a:ext cx="55965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9" name="Google Shape;29;p3"/>
          <p:cNvSpPr txBox="1">
            <a:spLocks noGrp="1"/>
          </p:cNvSpPr>
          <p:nvPr>
            <p:ph type="subTitle" idx="1"/>
          </p:nvPr>
        </p:nvSpPr>
        <p:spPr>
          <a:xfrm>
            <a:off x="1773750" y="3449654"/>
            <a:ext cx="55965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1BECC"/>
              </a:buClr>
              <a:buSzPts val="2400"/>
              <a:buNone/>
              <a:defRPr b="1">
                <a:solidFill>
                  <a:srgbClr val="A1BECC"/>
                </a:solidFill>
              </a:defRPr>
            </a:lvl1pPr>
            <a:lvl2pPr lvl="1" algn="ctr" rtl="0">
              <a:spcBef>
                <a:spcPts val="0"/>
              </a:spcBef>
              <a:spcAft>
                <a:spcPts val="0"/>
              </a:spcAft>
              <a:buClr>
                <a:srgbClr val="A1BECC"/>
              </a:buClr>
              <a:buSzPts val="3000"/>
              <a:buNone/>
              <a:defRPr sz="3000" b="1">
                <a:solidFill>
                  <a:srgbClr val="A1BECC"/>
                </a:solidFill>
              </a:defRPr>
            </a:lvl2pPr>
            <a:lvl3pPr lvl="2" algn="ctr" rtl="0">
              <a:spcBef>
                <a:spcPts val="0"/>
              </a:spcBef>
              <a:spcAft>
                <a:spcPts val="0"/>
              </a:spcAft>
              <a:buClr>
                <a:srgbClr val="A1BECC"/>
              </a:buClr>
              <a:buSzPts val="3000"/>
              <a:buNone/>
              <a:defRPr sz="3000" b="1">
                <a:solidFill>
                  <a:srgbClr val="A1BECC"/>
                </a:solidFill>
              </a:defRPr>
            </a:lvl3pPr>
            <a:lvl4pPr lvl="3" algn="ctr" rtl="0">
              <a:spcBef>
                <a:spcPts val="0"/>
              </a:spcBef>
              <a:spcAft>
                <a:spcPts val="0"/>
              </a:spcAft>
              <a:buClr>
                <a:srgbClr val="A1BECC"/>
              </a:buClr>
              <a:buSzPts val="3000"/>
              <a:buNone/>
              <a:defRPr sz="3000" b="1">
                <a:solidFill>
                  <a:srgbClr val="A1BECC"/>
                </a:solidFill>
              </a:defRPr>
            </a:lvl4pPr>
            <a:lvl5pPr lvl="4" algn="ctr" rtl="0">
              <a:spcBef>
                <a:spcPts val="0"/>
              </a:spcBef>
              <a:spcAft>
                <a:spcPts val="0"/>
              </a:spcAft>
              <a:buClr>
                <a:srgbClr val="A1BECC"/>
              </a:buClr>
              <a:buSzPts val="3000"/>
              <a:buNone/>
              <a:defRPr sz="3000" b="1">
                <a:solidFill>
                  <a:srgbClr val="A1BECC"/>
                </a:solidFill>
              </a:defRPr>
            </a:lvl5pPr>
            <a:lvl6pPr lvl="5" algn="ctr" rtl="0">
              <a:spcBef>
                <a:spcPts val="0"/>
              </a:spcBef>
              <a:spcAft>
                <a:spcPts val="0"/>
              </a:spcAft>
              <a:buClr>
                <a:srgbClr val="A1BECC"/>
              </a:buClr>
              <a:buSzPts val="3000"/>
              <a:buNone/>
              <a:defRPr sz="3000" b="1">
                <a:solidFill>
                  <a:srgbClr val="A1BECC"/>
                </a:solidFill>
              </a:defRPr>
            </a:lvl6pPr>
            <a:lvl7pPr lvl="6" algn="ctr" rtl="0">
              <a:spcBef>
                <a:spcPts val="0"/>
              </a:spcBef>
              <a:spcAft>
                <a:spcPts val="0"/>
              </a:spcAft>
              <a:buClr>
                <a:srgbClr val="A1BECC"/>
              </a:buClr>
              <a:buSzPts val="3000"/>
              <a:buNone/>
              <a:defRPr sz="3000" b="1">
                <a:solidFill>
                  <a:srgbClr val="A1BECC"/>
                </a:solidFill>
              </a:defRPr>
            </a:lvl7pPr>
            <a:lvl8pPr lvl="7" algn="ctr" rtl="0">
              <a:spcBef>
                <a:spcPts val="0"/>
              </a:spcBef>
              <a:spcAft>
                <a:spcPts val="0"/>
              </a:spcAft>
              <a:buClr>
                <a:srgbClr val="A1BECC"/>
              </a:buClr>
              <a:buSzPts val="3000"/>
              <a:buNone/>
              <a:defRPr sz="3000" b="1">
                <a:solidFill>
                  <a:srgbClr val="A1BECC"/>
                </a:solidFill>
              </a:defRPr>
            </a:lvl8pPr>
            <a:lvl9pPr lvl="8" algn="ctr" rtl="0">
              <a:spcBef>
                <a:spcPts val="0"/>
              </a:spcBef>
              <a:spcAft>
                <a:spcPts val="0"/>
              </a:spcAft>
              <a:buClr>
                <a:srgbClr val="A1BECC"/>
              </a:buClr>
              <a:buSzPts val="3000"/>
              <a:buNone/>
              <a:defRPr sz="3000" b="1">
                <a:solidFill>
                  <a:srgbClr val="A1BECC"/>
                </a:solidFill>
              </a:defRPr>
            </a:lvl9pPr>
          </a:lstStyle>
          <a:p>
            <a:endParaRPr/>
          </a:p>
        </p:txBody>
      </p:sp>
      <p:sp>
        <p:nvSpPr>
          <p:cNvPr id="30" name="Google Shape;30;p3"/>
          <p:cNvSpPr/>
          <p:nvPr/>
        </p:nvSpPr>
        <p:spPr>
          <a:xfrm>
            <a:off x="1414538" y="3988225"/>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630150" y="2469625"/>
            <a:ext cx="2347200" cy="2347200"/>
          </a:xfrm>
          <a:prstGeom prst="donut">
            <a:avLst>
              <a:gd name="adj" fmla="val 29778"/>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76550" y="1139200"/>
            <a:ext cx="978600" cy="978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240275" y="4662700"/>
            <a:ext cx="657600" cy="6576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31175" y="-571700"/>
            <a:ext cx="2284200" cy="2284200"/>
          </a:xfrm>
          <a:prstGeom prst="donut">
            <a:avLst>
              <a:gd name="adj" fmla="val 11909"/>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507625" y="917475"/>
            <a:ext cx="657600" cy="6576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065925" y="-295450"/>
            <a:ext cx="1207800" cy="12078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417200" y="20526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80500" y="4023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46046" y="3365546"/>
            <a:ext cx="456000" cy="4560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072325" y="4494725"/>
            <a:ext cx="993600" cy="9933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370250" y="780100"/>
            <a:ext cx="932400" cy="9324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80500" y="3300000"/>
            <a:ext cx="586800" cy="5868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733375" y="467300"/>
            <a:ext cx="206100" cy="2061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98175" y="-204700"/>
            <a:ext cx="1550100" cy="15501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6"/>
        <p:cNvGrpSpPr/>
        <p:nvPr/>
      </p:nvGrpSpPr>
      <p:grpSpPr>
        <a:xfrm>
          <a:off x="0" y="0"/>
          <a:ext cx="0" cy="0"/>
          <a:chOff x="0" y="0"/>
          <a:chExt cx="0" cy="0"/>
        </a:xfrm>
      </p:grpSpPr>
      <p:sp>
        <p:nvSpPr>
          <p:cNvPr id="47" name="Google Shape;47;p4"/>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334450" y="4139625"/>
            <a:ext cx="424800" cy="42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308288" y="-1078650"/>
            <a:ext cx="2347200" cy="2347200"/>
          </a:xfrm>
          <a:prstGeom prst="donut">
            <a:avLst>
              <a:gd name="adj" fmla="val 17100"/>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047750" y="805125"/>
            <a:ext cx="1048500" cy="10485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txBox="1">
            <a:spLocks noGrp="1"/>
          </p:cNvSpPr>
          <p:nvPr>
            <p:ph type="body" idx="1"/>
          </p:nvPr>
        </p:nvSpPr>
        <p:spPr>
          <a:xfrm>
            <a:off x="1880850" y="1920300"/>
            <a:ext cx="5382300" cy="20796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Char char="◎"/>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a:spcBef>
                <a:spcPts val="0"/>
              </a:spcBef>
              <a:spcAft>
                <a:spcPts val="0"/>
              </a:spcAft>
              <a:buSzPts val="2400"/>
              <a:buChar char="■"/>
              <a:defRPr/>
            </a:lvl9pPr>
          </a:lstStyle>
          <a:p>
            <a:endParaRPr/>
          </a:p>
        </p:txBody>
      </p:sp>
      <p:sp>
        <p:nvSpPr>
          <p:cNvPr id="52" name="Google Shape;52;p4"/>
          <p:cNvSpPr txBox="1"/>
          <p:nvPr/>
        </p:nvSpPr>
        <p:spPr>
          <a:xfrm>
            <a:off x="3593400" y="781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Nixie One"/>
                <a:ea typeface="Nixie One"/>
                <a:cs typeface="Nixie One"/>
                <a:sym typeface="Nixie One"/>
              </a:rPr>
              <a:t>“</a:t>
            </a:r>
            <a:endParaRPr sz="9600">
              <a:solidFill>
                <a:srgbClr val="FFFFFF"/>
              </a:solidFill>
              <a:latin typeface="Nixie One"/>
              <a:ea typeface="Nixie One"/>
              <a:cs typeface="Nixie One"/>
              <a:sym typeface="Nixie One"/>
            </a:endParaRPr>
          </a:p>
        </p:txBody>
      </p:sp>
      <p:sp>
        <p:nvSpPr>
          <p:cNvPr id="53" name="Google Shape;53;p4"/>
          <p:cNvSpPr/>
          <p:nvPr/>
        </p:nvSpPr>
        <p:spPr>
          <a:xfrm>
            <a:off x="229225" y="2988350"/>
            <a:ext cx="802800" cy="803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442225" y="3999900"/>
            <a:ext cx="1695900" cy="1695900"/>
          </a:xfrm>
          <a:prstGeom prst="donut">
            <a:avLst>
              <a:gd name="adj" fmla="val 1008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1334025" y="-231725"/>
            <a:ext cx="1666800" cy="16668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550525" y="710300"/>
            <a:ext cx="481500" cy="481800"/>
          </a:xfrm>
          <a:prstGeom prst="donut">
            <a:avLst>
              <a:gd name="adj" fmla="val 3727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032025" y="37914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17050" y="1311325"/>
            <a:ext cx="304800" cy="304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7744475" y="1473300"/>
            <a:ext cx="1048500" cy="1048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050675" y="2042175"/>
            <a:ext cx="1520100" cy="1520100"/>
          </a:xfrm>
          <a:prstGeom prst="donut">
            <a:avLst>
              <a:gd name="adj" fmla="val 5022"/>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7969775" y="3713850"/>
            <a:ext cx="597900" cy="598200"/>
          </a:xfrm>
          <a:prstGeom prst="donut">
            <a:avLst>
              <a:gd name="adj" fmla="val 43984"/>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8608775" y="1192100"/>
            <a:ext cx="184200" cy="1842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 column + image">
  <p:cSld name="TITLE_AND_BODY_1">
    <p:spTree>
      <p:nvGrpSpPr>
        <p:cNvPr id="1" name="Shape 82"/>
        <p:cNvGrpSpPr/>
        <p:nvPr/>
      </p:nvGrpSpPr>
      <p:grpSpPr>
        <a:xfrm>
          <a:off x="0" y="0"/>
          <a:ext cx="0" cy="0"/>
          <a:chOff x="0" y="0"/>
          <a:chExt cx="0" cy="0"/>
        </a:xfrm>
      </p:grpSpPr>
      <p:sp>
        <p:nvSpPr>
          <p:cNvPr id="83" name="Google Shape;83;p6"/>
          <p:cNvSpPr txBox="1">
            <a:spLocks noGrp="1"/>
          </p:cNvSpPr>
          <p:nvPr>
            <p:ph type="title"/>
          </p:nvPr>
        </p:nvSpPr>
        <p:spPr>
          <a:xfrm>
            <a:off x="4572000" y="909050"/>
            <a:ext cx="36396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84" name="Google Shape;84;p6"/>
          <p:cNvSpPr txBox="1">
            <a:spLocks noGrp="1"/>
          </p:cNvSpPr>
          <p:nvPr>
            <p:ph type="body" idx="1"/>
          </p:nvPr>
        </p:nvSpPr>
        <p:spPr>
          <a:xfrm>
            <a:off x="4572000" y="1525754"/>
            <a:ext cx="3639600" cy="27861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85" name="Google Shape;85;p6"/>
          <p:cNvSpPr/>
          <p:nvPr/>
        </p:nvSpPr>
        <p:spPr>
          <a:xfrm>
            <a:off x="580275" y="751950"/>
            <a:ext cx="3639600" cy="3639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295650" y="-356450"/>
            <a:ext cx="1057800" cy="105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836600" y="179825"/>
            <a:ext cx="978600" cy="978600"/>
          </a:xfrm>
          <a:prstGeom prst="donut">
            <a:avLst>
              <a:gd name="adj" fmla="val 39527"/>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465975" y="3692750"/>
            <a:ext cx="1019400" cy="10194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1485375" y="4559750"/>
            <a:ext cx="361500" cy="361500"/>
          </a:xfrm>
          <a:prstGeom prst="donut">
            <a:avLst>
              <a:gd name="adj" fmla="val 29951"/>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364800" y="346950"/>
            <a:ext cx="274200" cy="2739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472600" y="-533400"/>
            <a:ext cx="1411800" cy="14118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899000" y="242225"/>
            <a:ext cx="853800" cy="8538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61150" y="142950"/>
            <a:ext cx="538500" cy="5382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lvl="0" algn="r">
              <a:buNone/>
              <a:defRPr sz="1200">
                <a:solidFill>
                  <a:srgbClr val="A1BECC"/>
                </a:solidFill>
                <a:latin typeface="Nixie One"/>
                <a:ea typeface="Nixie One"/>
                <a:cs typeface="Nixie One"/>
                <a:sym typeface="Nixie One"/>
              </a:defRPr>
            </a:lvl1pPr>
            <a:lvl2pPr lvl="1" algn="r">
              <a:buNone/>
              <a:defRPr sz="1200">
                <a:solidFill>
                  <a:srgbClr val="A1BECC"/>
                </a:solidFill>
                <a:latin typeface="Nixie One"/>
                <a:ea typeface="Nixie One"/>
                <a:cs typeface="Nixie One"/>
                <a:sym typeface="Nixie One"/>
              </a:defRPr>
            </a:lvl2pPr>
            <a:lvl3pPr lvl="2" algn="r">
              <a:buNone/>
              <a:defRPr sz="1200">
                <a:solidFill>
                  <a:srgbClr val="A1BECC"/>
                </a:solidFill>
                <a:latin typeface="Nixie One"/>
                <a:ea typeface="Nixie One"/>
                <a:cs typeface="Nixie One"/>
                <a:sym typeface="Nixie One"/>
              </a:defRPr>
            </a:lvl3pPr>
            <a:lvl4pPr lvl="3" algn="r">
              <a:buNone/>
              <a:defRPr sz="1200">
                <a:solidFill>
                  <a:srgbClr val="A1BECC"/>
                </a:solidFill>
                <a:latin typeface="Nixie One"/>
                <a:ea typeface="Nixie One"/>
                <a:cs typeface="Nixie One"/>
                <a:sym typeface="Nixie One"/>
              </a:defRPr>
            </a:lvl4pPr>
            <a:lvl5pPr lvl="4" algn="r">
              <a:buNone/>
              <a:defRPr sz="1200">
                <a:solidFill>
                  <a:srgbClr val="A1BECC"/>
                </a:solidFill>
                <a:latin typeface="Nixie One"/>
                <a:ea typeface="Nixie One"/>
                <a:cs typeface="Nixie One"/>
                <a:sym typeface="Nixie One"/>
              </a:defRPr>
            </a:lvl5pPr>
            <a:lvl6pPr lvl="5" algn="r">
              <a:buNone/>
              <a:defRPr sz="1200">
                <a:solidFill>
                  <a:srgbClr val="A1BECC"/>
                </a:solidFill>
                <a:latin typeface="Nixie One"/>
                <a:ea typeface="Nixie One"/>
                <a:cs typeface="Nixie One"/>
                <a:sym typeface="Nixie One"/>
              </a:defRPr>
            </a:lvl6pPr>
            <a:lvl7pPr lvl="6" algn="r">
              <a:buNone/>
              <a:defRPr sz="1200">
                <a:solidFill>
                  <a:srgbClr val="A1BECC"/>
                </a:solidFill>
                <a:latin typeface="Nixie One"/>
                <a:ea typeface="Nixie One"/>
                <a:cs typeface="Nixie One"/>
                <a:sym typeface="Nixie One"/>
              </a:defRPr>
            </a:lvl7pPr>
            <a:lvl8pPr lvl="7" algn="r">
              <a:buNone/>
              <a:defRPr sz="1200">
                <a:solidFill>
                  <a:srgbClr val="A1BECC"/>
                </a:solidFill>
                <a:latin typeface="Nixie One"/>
                <a:ea typeface="Nixie One"/>
                <a:cs typeface="Nixie One"/>
                <a:sym typeface="Nixie One"/>
              </a:defRPr>
            </a:lvl8pPr>
            <a:lvl9pPr lvl="8" algn="r">
              <a:buNone/>
              <a:defRPr sz="1200">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svg"/><Relationship Id="rId3" Type="http://schemas.openxmlformats.org/officeDocument/2006/relationships/image" Target="../media/image8.png"/><Relationship Id="rId7" Type="http://schemas.microsoft.com/office/2007/relationships/hdphoto" Target="../media/hdphoto1.wdp"/><Relationship Id="rId12"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a:spLocks noGrp="1"/>
          </p:cNvSpPr>
          <p:nvPr>
            <p:ph type="ctrTitle"/>
          </p:nvPr>
        </p:nvSpPr>
        <p:spPr>
          <a:xfrm>
            <a:off x="2255425" y="1991825"/>
            <a:ext cx="46332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Keran Otomatis Berbasis IoT</a:t>
            </a:r>
            <a:br>
              <a:rPr lang="en" sz="3200" dirty="0"/>
            </a:br>
            <a:br>
              <a:rPr lang="en" sz="3200" dirty="0"/>
            </a:br>
            <a:r>
              <a:rPr lang="en" sz="3200" b="1" dirty="0"/>
              <a:t>(Water Controller)</a:t>
            </a:r>
            <a:endParaRPr sz="3200" b="1" dirty="0"/>
          </a:p>
        </p:txBody>
      </p:sp>
      <p:sp>
        <p:nvSpPr>
          <p:cNvPr id="2" name="TextBox 1">
            <a:extLst>
              <a:ext uri="{FF2B5EF4-FFF2-40B4-BE49-F238E27FC236}">
                <a16:creationId xmlns:a16="http://schemas.microsoft.com/office/drawing/2014/main" id="{1725D543-1DD3-472A-86CF-329900C405EA}"/>
              </a:ext>
            </a:extLst>
          </p:cNvPr>
          <p:cNvSpPr txBox="1"/>
          <p:nvPr/>
        </p:nvSpPr>
        <p:spPr>
          <a:xfrm>
            <a:off x="3210890" y="3996267"/>
            <a:ext cx="2722220" cy="698717"/>
          </a:xfrm>
          <a:prstGeom prst="rect">
            <a:avLst/>
          </a:prstGeom>
          <a:noFill/>
        </p:spPr>
        <p:txBody>
          <a:bodyPr wrap="none" rtlCol="0">
            <a:spAutoFit/>
          </a:bodyPr>
          <a:lstStyle/>
          <a:p>
            <a:pPr algn="ctr">
              <a:lnSpc>
                <a:spcPct val="150000"/>
              </a:lnSpc>
            </a:pPr>
            <a:r>
              <a:rPr lang="en-SG" dirty="0">
                <a:solidFill>
                  <a:schemeClr val="bg1">
                    <a:lumMod val="50000"/>
                  </a:schemeClr>
                </a:solidFill>
              </a:rPr>
              <a:t>I Made Indra Wahyu </a:t>
            </a:r>
            <a:r>
              <a:rPr lang="en-SG" dirty="0" err="1">
                <a:solidFill>
                  <a:schemeClr val="bg1">
                    <a:lumMod val="50000"/>
                  </a:schemeClr>
                </a:solidFill>
              </a:rPr>
              <a:t>Wicaksana</a:t>
            </a:r>
            <a:endParaRPr lang="en-SG" dirty="0">
              <a:solidFill>
                <a:schemeClr val="bg1">
                  <a:lumMod val="50000"/>
                </a:schemeClr>
              </a:solidFill>
            </a:endParaRPr>
          </a:p>
          <a:p>
            <a:pPr algn="ctr">
              <a:lnSpc>
                <a:spcPct val="150000"/>
              </a:lnSpc>
            </a:pPr>
            <a:r>
              <a:rPr lang="en-SG" dirty="0">
                <a:solidFill>
                  <a:schemeClr val="bg1">
                    <a:lumMod val="50000"/>
                  </a:schemeClr>
                </a:solidFill>
              </a:rPr>
              <a:t>1905551151</a:t>
            </a:r>
            <a:endParaRPr lang="en-US" dirty="0">
              <a:solidFill>
                <a:schemeClr val="bg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3" name="Google Shape;273;p22"/>
          <p:cNvSpPr txBox="1">
            <a:spLocks noGrp="1"/>
          </p:cNvSpPr>
          <p:nvPr>
            <p:ph type="body" idx="1"/>
          </p:nvPr>
        </p:nvSpPr>
        <p:spPr>
          <a:xfrm>
            <a:off x="4572000" y="668443"/>
            <a:ext cx="4355253" cy="3806614"/>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US" sz="1400" dirty="0" err="1"/>
              <a:t>Jemuran</a:t>
            </a:r>
            <a:r>
              <a:rPr lang="en-US" sz="1400" dirty="0"/>
              <a:t> </a:t>
            </a:r>
            <a:r>
              <a:rPr lang="en-US" sz="1400" dirty="0" err="1"/>
              <a:t>pakaian</a:t>
            </a:r>
            <a:r>
              <a:rPr lang="en-US" sz="1400" dirty="0"/>
              <a:t> </a:t>
            </a:r>
            <a:r>
              <a:rPr lang="en-US" sz="1400" dirty="0" err="1"/>
              <a:t>otomatis</a:t>
            </a:r>
            <a:r>
              <a:rPr lang="en-US" sz="1400" dirty="0"/>
              <a:t> </a:t>
            </a:r>
            <a:r>
              <a:rPr lang="en-US" sz="1400" dirty="0" err="1"/>
              <a:t>ini</a:t>
            </a:r>
            <a:r>
              <a:rPr lang="en-US" sz="1400" dirty="0"/>
              <a:t> </a:t>
            </a:r>
            <a:r>
              <a:rPr lang="en-US" sz="1400" dirty="0" err="1"/>
              <a:t>bekerja</a:t>
            </a:r>
            <a:r>
              <a:rPr lang="en-US" sz="1400" dirty="0"/>
              <a:t> </a:t>
            </a:r>
            <a:r>
              <a:rPr lang="en-US" sz="1400" dirty="0" err="1"/>
              <a:t>apabila</a:t>
            </a:r>
            <a:r>
              <a:rPr lang="en-US" sz="1400" dirty="0"/>
              <a:t> sensor LDR, sensor raindrop, dan sensor </a:t>
            </a:r>
            <a:r>
              <a:rPr lang="en-US" sz="1400" dirty="0" err="1"/>
              <a:t>kadar</a:t>
            </a:r>
            <a:r>
              <a:rPr lang="en-US" sz="1400" dirty="0"/>
              <a:t> air </a:t>
            </a:r>
            <a:r>
              <a:rPr lang="en-US" sz="1400" dirty="0" err="1"/>
              <a:t>pakaian</a:t>
            </a:r>
            <a:r>
              <a:rPr lang="en-US" sz="1400" dirty="0"/>
              <a:t> </a:t>
            </a:r>
            <a:r>
              <a:rPr lang="en-US" sz="1400" dirty="0" err="1"/>
              <a:t>mendeteksi</a:t>
            </a:r>
            <a:r>
              <a:rPr lang="en-US" sz="1400" dirty="0"/>
              <a:t> </a:t>
            </a:r>
            <a:r>
              <a:rPr lang="en-US" sz="1400" dirty="0" err="1"/>
              <a:t>perubahan</a:t>
            </a:r>
            <a:r>
              <a:rPr lang="en-US" sz="1400" dirty="0"/>
              <a:t> </a:t>
            </a:r>
            <a:r>
              <a:rPr lang="en-US" sz="1400" dirty="0" err="1"/>
              <a:t>lingkungan</a:t>
            </a:r>
            <a:r>
              <a:rPr lang="en-US" sz="1400" dirty="0"/>
              <a:t> </a:t>
            </a:r>
            <a:r>
              <a:rPr lang="en-US" sz="1400" dirty="0" err="1"/>
              <a:t>sekitar</a:t>
            </a:r>
            <a:r>
              <a:rPr lang="en-US" sz="1400" dirty="0"/>
              <a:t>. </a:t>
            </a:r>
            <a:r>
              <a:rPr lang="en-US" sz="1400" dirty="0" err="1"/>
              <a:t>Kemudian</a:t>
            </a:r>
            <a:r>
              <a:rPr lang="en-US" sz="1400" dirty="0"/>
              <a:t> </a:t>
            </a:r>
            <a:r>
              <a:rPr lang="en-US" sz="1400" dirty="0" err="1"/>
              <a:t>hasil</a:t>
            </a:r>
            <a:r>
              <a:rPr lang="en-US" sz="1400" dirty="0"/>
              <a:t> </a:t>
            </a:r>
            <a:r>
              <a:rPr lang="en-US" sz="1400" dirty="0" err="1"/>
              <a:t>dari</a:t>
            </a:r>
            <a:r>
              <a:rPr lang="en-US" sz="1400" dirty="0"/>
              <a:t> </a:t>
            </a:r>
            <a:r>
              <a:rPr lang="en-US" sz="1400" dirty="0" err="1"/>
              <a:t>ketiga</a:t>
            </a:r>
            <a:r>
              <a:rPr lang="en-US" sz="1400" dirty="0"/>
              <a:t> sensor </a:t>
            </a:r>
            <a:r>
              <a:rPr lang="en-US" sz="1400" dirty="0" err="1"/>
              <a:t>tersebut</a:t>
            </a:r>
            <a:r>
              <a:rPr lang="en-US" sz="1400" dirty="0"/>
              <a:t> </a:t>
            </a:r>
            <a:r>
              <a:rPr lang="en-US" sz="1400" dirty="0" err="1"/>
              <a:t>diolah</a:t>
            </a:r>
            <a:r>
              <a:rPr lang="en-US" sz="1400" dirty="0"/>
              <a:t> oleh </a:t>
            </a:r>
            <a:r>
              <a:rPr lang="en-US" sz="1400" dirty="0" err="1"/>
              <a:t>mikrokontroler</a:t>
            </a:r>
            <a:r>
              <a:rPr lang="en-US" sz="1400" dirty="0"/>
              <a:t> </a:t>
            </a:r>
            <a:r>
              <a:rPr lang="en-US" sz="1400" dirty="0" err="1"/>
              <a:t>nodeMCU</a:t>
            </a:r>
            <a:r>
              <a:rPr lang="en-US" sz="1400" dirty="0"/>
              <a:t> ESP32, yang </a:t>
            </a:r>
            <a:r>
              <a:rPr lang="en-US" sz="1400" dirty="0" err="1"/>
              <a:t>akan</a:t>
            </a:r>
            <a:r>
              <a:rPr lang="en-US" sz="1400" dirty="0"/>
              <a:t> </a:t>
            </a:r>
            <a:r>
              <a:rPr lang="en-US" sz="1400" dirty="0" err="1"/>
              <a:t>digunakan</a:t>
            </a:r>
            <a:r>
              <a:rPr lang="en-US" sz="1400" dirty="0"/>
              <a:t> </a:t>
            </a:r>
            <a:r>
              <a:rPr lang="en-US" sz="1400" dirty="0" err="1"/>
              <a:t>untuk</a:t>
            </a:r>
            <a:r>
              <a:rPr lang="en-US" sz="1400" dirty="0"/>
              <a:t> </a:t>
            </a:r>
            <a:r>
              <a:rPr lang="en-US" sz="1400" dirty="0" err="1"/>
              <a:t>memutar</a:t>
            </a:r>
            <a:r>
              <a:rPr lang="en-US" sz="1400" dirty="0"/>
              <a:t> </a:t>
            </a:r>
            <a:r>
              <a:rPr lang="en-US" sz="1400" dirty="0" err="1"/>
              <a:t>tongkat</a:t>
            </a:r>
            <a:r>
              <a:rPr lang="en-US" sz="1400" dirty="0"/>
              <a:t> </a:t>
            </a:r>
            <a:r>
              <a:rPr lang="en-US" sz="1400" dirty="0" err="1"/>
              <a:t>jemuran</a:t>
            </a:r>
            <a:r>
              <a:rPr lang="en-US" sz="1400" dirty="0"/>
              <a:t> </a:t>
            </a:r>
            <a:r>
              <a:rPr lang="en-US" sz="1400" dirty="0" err="1"/>
              <a:t>pakaian</a:t>
            </a:r>
            <a:r>
              <a:rPr lang="en-US" sz="1400" dirty="0"/>
              <a:t> </a:t>
            </a:r>
            <a:r>
              <a:rPr lang="en-US" sz="1400" dirty="0" err="1"/>
              <a:t>keluar</a:t>
            </a:r>
            <a:r>
              <a:rPr lang="en-US" sz="1400" dirty="0"/>
              <a:t> dan </a:t>
            </a:r>
            <a:r>
              <a:rPr lang="en-US" sz="1400" dirty="0" err="1"/>
              <a:t>masuk</a:t>
            </a:r>
            <a:r>
              <a:rPr lang="en-US" sz="1400" dirty="0"/>
              <a:t> </a:t>
            </a:r>
            <a:r>
              <a:rPr lang="en-US" sz="1400" dirty="0" err="1"/>
              <a:t>mengunakan</a:t>
            </a:r>
            <a:r>
              <a:rPr lang="en-US" sz="1400" dirty="0"/>
              <a:t> servo. </a:t>
            </a:r>
            <a:r>
              <a:rPr lang="en-US" sz="1400" dirty="0" err="1"/>
              <a:t>Terdapat</a:t>
            </a:r>
            <a:r>
              <a:rPr lang="en-US" sz="1400" dirty="0"/>
              <a:t> sensor DHT11 yang </a:t>
            </a:r>
            <a:r>
              <a:rPr lang="en-US" sz="1400" dirty="0" err="1"/>
              <a:t>berfungsi</a:t>
            </a:r>
            <a:r>
              <a:rPr lang="en-US" sz="1400" dirty="0"/>
              <a:t> </a:t>
            </a:r>
            <a:r>
              <a:rPr lang="en-US" sz="1400" dirty="0" err="1"/>
              <a:t>mendeteksi</a:t>
            </a:r>
            <a:r>
              <a:rPr lang="en-US" sz="1400" dirty="0"/>
              <a:t> </a:t>
            </a:r>
            <a:r>
              <a:rPr lang="en-US" sz="1400" dirty="0" err="1"/>
              <a:t>suhu</a:t>
            </a:r>
            <a:r>
              <a:rPr lang="en-US" sz="1400" dirty="0"/>
              <a:t> dan </a:t>
            </a:r>
            <a:r>
              <a:rPr lang="en-US" sz="1400" dirty="0" err="1"/>
              <a:t>kelembaban</a:t>
            </a:r>
            <a:r>
              <a:rPr lang="en-US" sz="1400" dirty="0"/>
              <a:t> </a:t>
            </a:r>
            <a:r>
              <a:rPr lang="en-US" sz="1400" dirty="0" err="1"/>
              <a:t>lingkungan</a:t>
            </a:r>
            <a:r>
              <a:rPr lang="en-US" sz="1400" dirty="0"/>
              <a:t> </a:t>
            </a:r>
            <a:r>
              <a:rPr lang="en-US" sz="1400" dirty="0" err="1"/>
              <a:t>sekitar</a:t>
            </a:r>
            <a:endParaRPr sz="1800" dirty="0"/>
          </a:p>
        </p:txBody>
      </p:sp>
      <p:pic>
        <p:nvPicPr>
          <p:cNvPr id="274" name="Google Shape;274;p22"/>
          <p:cNvPicPr preferRelativeResize="0"/>
          <p:nvPr/>
        </p:nvPicPr>
        <p:blipFill rotWithShape="1">
          <a:blip r:embed="rId3"/>
          <a:srcRect t="3000" b="3000"/>
          <a:stretch/>
        </p:blipFill>
        <p:spPr>
          <a:xfrm>
            <a:off x="867000" y="1033650"/>
            <a:ext cx="3076200" cy="3076200"/>
          </a:xfrm>
          <a:prstGeom prst="ellipse">
            <a:avLst/>
          </a:prstGeom>
          <a:noFill/>
          <a:ln>
            <a:noFill/>
          </a:ln>
        </p:spPr>
      </p:pic>
      <p:sp>
        <p:nvSpPr>
          <p:cNvPr id="275" name="Google Shape;275;p22"/>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63562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17"/>
        <p:cNvGrpSpPr/>
        <p:nvPr/>
      </p:nvGrpSpPr>
      <p:grpSpPr>
        <a:xfrm>
          <a:off x="0" y="0"/>
          <a:ext cx="0" cy="0"/>
          <a:chOff x="0" y="0"/>
          <a:chExt cx="0" cy="0"/>
        </a:xfrm>
      </p:grpSpPr>
      <p:sp>
        <p:nvSpPr>
          <p:cNvPr id="219" name="Google Shape;219;p16"/>
          <p:cNvSpPr txBox="1">
            <a:spLocks noGrp="1"/>
          </p:cNvSpPr>
          <p:nvPr>
            <p:ph type="subTitle" idx="1"/>
          </p:nvPr>
        </p:nvSpPr>
        <p:spPr>
          <a:xfrm>
            <a:off x="1773750" y="3105451"/>
            <a:ext cx="5596500" cy="1646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PEMANTAUAN POSISI DAN KAPASITAS DAYA BATERAI PADA AUTOMATED GUIDED VEHICLE MENGGUNAKAN ENCODER DAN VOLTAGE SENSOR</a:t>
            </a:r>
            <a:endParaRPr sz="4400" dirty="0"/>
          </a:p>
        </p:txBody>
      </p:sp>
      <p:sp>
        <p:nvSpPr>
          <p:cNvPr id="220" name="Google Shape;220;p16"/>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600" b="1" dirty="0">
                <a:solidFill>
                  <a:srgbClr val="00ACC3"/>
                </a:solidFill>
                <a:latin typeface="Varela Round"/>
                <a:ea typeface="Varela Round"/>
                <a:cs typeface="Varela Round"/>
                <a:sym typeface="Varela Round"/>
              </a:rPr>
              <a:t>5</a:t>
            </a:r>
            <a:endParaRPr sz="9600" b="1" dirty="0">
              <a:solidFill>
                <a:srgbClr val="00ACC3"/>
              </a:solidFill>
              <a:latin typeface="Varela Round"/>
              <a:ea typeface="Varela Round"/>
              <a:cs typeface="Varela Round"/>
              <a:sym typeface="Varela Round"/>
            </a:endParaRPr>
          </a:p>
        </p:txBody>
      </p:sp>
      <p:sp>
        <p:nvSpPr>
          <p:cNvPr id="221" name="Google Shape;221;p16"/>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dirty="0"/>
          </a:p>
        </p:txBody>
      </p:sp>
    </p:spTree>
    <p:extLst>
      <p:ext uri="{BB962C8B-B14F-4D97-AF65-F5344CB8AC3E}">
        <p14:creationId xmlns:p14="http://schemas.microsoft.com/office/powerpoint/2010/main" val="260384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3" name="Google Shape;273;p22"/>
          <p:cNvSpPr txBox="1">
            <a:spLocks noGrp="1"/>
          </p:cNvSpPr>
          <p:nvPr>
            <p:ph type="body" idx="1"/>
          </p:nvPr>
        </p:nvSpPr>
        <p:spPr>
          <a:xfrm>
            <a:off x="4572000" y="668443"/>
            <a:ext cx="4355253" cy="3806614"/>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US" sz="1100" dirty="0" err="1"/>
              <a:t>Selama</a:t>
            </a:r>
            <a:r>
              <a:rPr lang="en-US" sz="1100" dirty="0"/>
              <a:t> AGV </a:t>
            </a:r>
            <a:r>
              <a:rPr lang="en-US" sz="1100" dirty="0" err="1"/>
              <a:t>berjalan</a:t>
            </a:r>
            <a:r>
              <a:rPr lang="en-US" sz="1100" dirty="0"/>
              <a:t>, </a:t>
            </a:r>
            <a:r>
              <a:rPr lang="en-US" sz="1100" dirty="0" err="1"/>
              <a:t>ada</a:t>
            </a:r>
            <a:r>
              <a:rPr lang="en-US" sz="1100" dirty="0"/>
              <a:t> </a:t>
            </a:r>
            <a:r>
              <a:rPr lang="en-US" sz="1100" dirty="0" err="1"/>
              <a:t>kemungkinan</a:t>
            </a:r>
            <a:r>
              <a:rPr lang="en-US" sz="1100" dirty="0"/>
              <a:t> AGV </a:t>
            </a:r>
            <a:r>
              <a:rPr lang="en-US" sz="1100" dirty="0" err="1"/>
              <a:t>tersebut</a:t>
            </a:r>
            <a:r>
              <a:rPr lang="en-US" sz="1100" dirty="0"/>
              <a:t> </a:t>
            </a:r>
            <a:r>
              <a:rPr lang="en-US" sz="1100" dirty="0" err="1"/>
              <a:t>untuk</a:t>
            </a:r>
            <a:r>
              <a:rPr lang="en-US" sz="1100" dirty="0"/>
              <a:t> </a:t>
            </a:r>
            <a:r>
              <a:rPr lang="en-US" sz="1100" dirty="0" err="1"/>
              <a:t>rusak</a:t>
            </a:r>
            <a:r>
              <a:rPr lang="en-US" sz="1100" dirty="0"/>
              <a:t> dan </a:t>
            </a:r>
            <a:r>
              <a:rPr lang="en-US" sz="1100" dirty="0" err="1"/>
              <a:t>kehabisan</a:t>
            </a:r>
            <a:r>
              <a:rPr lang="en-US" sz="1100" dirty="0"/>
              <a:t> </a:t>
            </a:r>
            <a:r>
              <a:rPr lang="en-US" sz="1100" dirty="0" err="1"/>
              <a:t>baterai</a:t>
            </a:r>
            <a:r>
              <a:rPr lang="en-US" sz="1100" dirty="0"/>
              <a:t>. </a:t>
            </a:r>
            <a:r>
              <a:rPr lang="en-US" sz="1100" dirty="0" err="1"/>
              <a:t>Maka</a:t>
            </a:r>
            <a:r>
              <a:rPr lang="en-US" sz="1100" dirty="0"/>
              <a:t> </a:t>
            </a:r>
            <a:r>
              <a:rPr lang="en-US" sz="1100" dirty="0" err="1"/>
              <a:t>dari</a:t>
            </a:r>
            <a:r>
              <a:rPr lang="en-US" sz="1100" dirty="0"/>
              <a:t> </a:t>
            </a:r>
            <a:r>
              <a:rPr lang="en-US" sz="1100" dirty="0" err="1"/>
              <a:t>itu</a:t>
            </a:r>
            <a:r>
              <a:rPr lang="en-US" sz="1100" dirty="0"/>
              <a:t> </a:t>
            </a:r>
            <a:r>
              <a:rPr lang="en-US" sz="1100" dirty="0" err="1"/>
              <a:t>dibutuhkan</a:t>
            </a:r>
            <a:r>
              <a:rPr lang="en-US" sz="1100" dirty="0"/>
              <a:t> </a:t>
            </a:r>
            <a:r>
              <a:rPr lang="en-US" sz="1100" dirty="0" err="1"/>
              <a:t>sebuah</a:t>
            </a:r>
            <a:r>
              <a:rPr lang="en-US" sz="1100" dirty="0"/>
              <a:t> </a:t>
            </a:r>
            <a:r>
              <a:rPr lang="en-US" sz="1100" dirty="0" err="1"/>
              <a:t>perangkat</a:t>
            </a:r>
            <a:r>
              <a:rPr lang="en-US" sz="1100" dirty="0"/>
              <a:t> </a:t>
            </a:r>
            <a:r>
              <a:rPr lang="en-US" sz="1100" dirty="0" err="1"/>
              <a:t>lunak</a:t>
            </a:r>
            <a:r>
              <a:rPr lang="en-US" sz="1100" dirty="0"/>
              <a:t> yang </a:t>
            </a:r>
            <a:r>
              <a:rPr lang="en-US" sz="1100" dirty="0" err="1"/>
              <a:t>dapat</a:t>
            </a:r>
            <a:r>
              <a:rPr lang="en-US" sz="1100" dirty="0"/>
              <a:t> </a:t>
            </a:r>
            <a:r>
              <a:rPr lang="en-US" sz="1100" dirty="0" err="1"/>
              <a:t>memantau</a:t>
            </a:r>
            <a:r>
              <a:rPr lang="en-US" sz="1100" dirty="0"/>
              <a:t> </a:t>
            </a:r>
            <a:r>
              <a:rPr lang="en-US" sz="1100" dirty="0" err="1"/>
              <a:t>posisi</a:t>
            </a:r>
            <a:r>
              <a:rPr lang="en-US" sz="1100" dirty="0"/>
              <a:t> dan </a:t>
            </a:r>
            <a:r>
              <a:rPr lang="en-US" sz="1100" dirty="0" err="1"/>
              <a:t>kapasitas</a:t>
            </a:r>
            <a:r>
              <a:rPr lang="en-US" sz="1100" dirty="0"/>
              <a:t> </a:t>
            </a:r>
            <a:r>
              <a:rPr lang="en-US" sz="1100" dirty="0" err="1"/>
              <a:t>baterai</a:t>
            </a:r>
            <a:r>
              <a:rPr lang="en-US" sz="1100" dirty="0"/>
              <a:t> AGV </a:t>
            </a:r>
            <a:r>
              <a:rPr lang="en-US" sz="1100" dirty="0" err="1"/>
              <a:t>tersebut</a:t>
            </a:r>
            <a:r>
              <a:rPr lang="en-US" sz="1100" dirty="0"/>
              <a:t>. Pada </a:t>
            </a:r>
            <a:r>
              <a:rPr lang="en-US" sz="1100" dirty="0" err="1"/>
              <a:t>tugas</a:t>
            </a:r>
            <a:r>
              <a:rPr lang="en-US" sz="1100" dirty="0"/>
              <a:t> </a:t>
            </a:r>
            <a:r>
              <a:rPr lang="en-US" sz="1100" dirty="0" err="1"/>
              <a:t>akhir</a:t>
            </a:r>
            <a:r>
              <a:rPr lang="en-US" sz="1100" dirty="0"/>
              <a:t> </a:t>
            </a:r>
            <a:r>
              <a:rPr lang="en-US" sz="1100" dirty="0" err="1"/>
              <a:t>ini</a:t>
            </a:r>
            <a:r>
              <a:rPr lang="en-US" sz="1100" dirty="0"/>
              <a:t> </a:t>
            </a:r>
            <a:r>
              <a:rPr lang="en-US" sz="1100" dirty="0" err="1"/>
              <a:t>penulis</a:t>
            </a:r>
            <a:r>
              <a:rPr lang="en-US" sz="1100" dirty="0"/>
              <a:t> </a:t>
            </a:r>
            <a:r>
              <a:rPr lang="en-US" sz="1100" dirty="0" err="1"/>
              <a:t>akan</a:t>
            </a:r>
            <a:r>
              <a:rPr lang="en-US" sz="1100" dirty="0"/>
              <a:t> </a:t>
            </a:r>
            <a:r>
              <a:rPr lang="en-US" sz="1100" dirty="0" err="1"/>
              <a:t>merancang</a:t>
            </a:r>
            <a:r>
              <a:rPr lang="en-US" sz="1100" dirty="0"/>
              <a:t> </a:t>
            </a:r>
            <a:r>
              <a:rPr lang="en-US" sz="1100" dirty="0" err="1"/>
              <a:t>sebuah</a:t>
            </a:r>
            <a:r>
              <a:rPr lang="en-US" sz="1100" dirty="0"/>
              <a:t> </a:t>
            </a:r>
            <a:r>
              <a:rPr lang="en-US" sz="1100" dirty="0" err="1"/>
              <a:t>sistem</a:t>
            </a:r>
            <a:r>
              <a:rPr lang="en-US" sz="1100" dirty="0"/>
              <a:t> </a:t>
            </a:r>
            <a:r>
              <a:rPr lang="en-US" sz="1100" dirty="0" err="1"/>
              <a:t>pemantauan</a:t>
            </a:r>
            <a:r>
              <a:rPr lang="en-US" sz="1100" dirty="0"/>
              <a:t> </a:t>
            </a:r>
            <a:r>
              <a:rPr lang="en-US" sz="1100" dirty="0" err="1"/>
              <a:t>posisi</a:t>
            </a:r>
            <a:r>
              <a:rPr lang="en-US" sz="1100" dirty="0"/>
              <a:t> dan </a:t>
            </a:r>
            <a:r>
              <a:rPr lang="en-US" sz="1100" dirty="0" err="1"/>
              <a:t>kapasitas</a:t>
            </a:r>
            <a:r>
              <a:rPr lang="en-US" sz="1100" dirty="0"/>
              <a:t> </a:t>
            </a:r>
            <a:r>
              <a:rPr lang="en-US" sz="1100" dirty="0" err="1"/>
              <a:t>daya</a:t>
            </a:r>
            <a:r>
              <a:rPr lang="en-US" sz="1100" dirty="0"/>
              <a:t> </a:t>
            </a:r>
            <a:r>
              <a:rPr lang="en-US" sz="1100" dirty="0" err="1"/>
              <a:t>baterai</a:t>
            </a:r>
            <a:r>
              <a:rPr lang="en-US" sz="1100" dirty="0"/>
              <a:t> pada </a:t>
            </a:r>
            <a:r>
              <a:rPr lang="en-US" sz="1100" dirty="0" err="1"/>
              <a:t>AGV.</a:t>
            </a:r>
            <a:r>
              <a:rPr lang="en-US" sz="1200" dirty="0" err="1"/>
              <a:t>Pemantauan</a:t>
            </a:r>
            <a:r>
              <a:rPr lang="en-US" sz="1200" dirty="0"/>
              <a:t> </a:t>
            </a:r>
            <a:r>
              <a:rPr lang="en-US" sz="1200" dirty="0" err="1"/>
              <a:t>posisi</a:t>
            </a:r>
            <a:r>
              <a:rPr lang="en-US" sz="1200" dirty="0"/>
              <a:t> </a:t>
            </a:r>
            <a:r>
              <a:rPr lang="en-US" sz="1200" dirty="0" err="1"/>
              <a:t>menggunakan</a:t>
            </a:r>
            <a:r>
              <a:rPr lang="en-US" sz="1200" dirty="0"/>
              <a:t> </a:t>
            </a:r>
            <a:r>
              <a:rPr lang="en-US" sz="1200" dirty="0" err="1"/>
              <a:t>algoritma</a:t>
            </a:r>
            <a:r>
              <a:rPr lang="en-US" sz="1200" dirty="0"/>
              <a:t> differential </a:t>
            </a:r>
            <a:r>
              <a:rPr lang="en-US" sz="1200" dirty="0" err="1"/>
              <a:t>streering</a:t>
            </a:r>
            <a:r>
              <a:rPr lang="en-US" sz="1200" dirty="0"/>
              <a:t> dan Kinematics </a:t>
            </a:r>
            <a:r>
              <a:rPr lang="en-US" sz="1200" dirty="0" err="1"/>
              <a:t>untuk</a:t>
            </a:r>
            <a:r>
              <a:rPr lang="en-US" sz="1200" dirty="0"/>
              <a:t> </a:t>
            </a:r>
            <a:r>
              <a:rPr lang="en-US" sz="1200" dirty="0" err="1"/>
              <a:t>mendapatkan</a:t>
            </a:r>
            <a:r>
              <a:rPr lang="en-US" sz="1200" dirty="0"/>
              <a:t> </a:t>
            </a:r>
            <a:r>
              <a:rPr lang="en-US" sz="1200" dirty="0" err="1"/>
              <a:t>titik</a:t>
            </a:r>
            <a:r>
              <a:rPr lang="en-US" sz="1200" dirty="0"/>
              <a:t> </a:t>
            </a:r>
            <a:r>
              <a:rPr lang="en-US" sz="1200" dirty="0" err="1"/>
              <a:t>koordinat</a:t>
            </a:r>
            <a:r>
              <a:rPr lang="en-US" sz="1200" dirty="0"/>
              <a:t> x dan y. </a:t>
            </a:r>
            <a:r>
              <a:rPr lang="en-US" sz="1200" dirty="0" err="1"/>
              <a:t>Untuk</a:t>
            </a:r>
            <a:r>
              <a:rPr lang="en-US" sz="1200" dirty="0"/>
              <a:t> </a:t>
            </a:r>
            <a:r>
              <a:rPr lang="en-US" sz="1200" dirty="0" err="1"/>
              <a:t>mendapatkan</a:t>
            </a:r>
            <a:r>
              <a:rPr lang="en-US" sz="1200" dirty="0"/>
              <a:t> </a:t>
            </a:r>
            <a:r>
              <a:rPr lang="en-US" sz="1200" dirty="0" err="1"/>
              <a:t>nilai</a:t>
            </a:r>
            <a:r>
              <a:rPr lang="en-US" sz="1200" dirty="0"/>
              <a:t> </a:t>
            </a:r>
            <a:r>
              <a:rPr lang="en-US" sz="1200" dirty="0" err="1"/>
              <a:t>kapasitas</a:t>
            </a:r>
            <a:r>
              <a:rPr lang="en-US" sz="1200" dirty="0"/>
              <a:t> </a:t>
            </a:r>
            <a:r>
              <a:rPr lang="en-US" sz="1200" dirty="0" err="1"/>
              <a:t>daya</a:t>
            </a:r>
            <a:r>
              <a:rPr lang="en-US" sz="1200" dirty="0"/>
              <a:t> </a:t>
            </a:r>
            <a:r>
              <a:rPr lang="en-US" sz="1200" dirty="0" err="1"/>
              <a:t>baterai</a:t>
            </a:r>
            <a:r>
              <a:rPr lang="en-US" sz="1200" dirty="0"/>
              <a:t> </a:t>
            </a:r>
            <a:r>
              <a:rPr lang="en-US" sz="1200" dirty="0" err="1"/>
              <a:t>penulis</a:t>
            </a:r>
            <a:r>
              <a:rPr lang="en-US" sz="1200" dirty="0"/>
              <a:t> </a:t>
            </a:r>
            <a:r>
              <a:rPr lang="en-US" sz="1200" dirty="0" err="1"/>
              <a:t>membandingkan</a:t>
            </a:r>
            <a:r>
              <a:rPr lang="en-US" sz="1200" dirty="0"/>
              <a:t> </a:t>
            </a:r>
            <a:r>
              <a:rPr lang="en-US" sz="1200" dirty="0" err="1"/>
              <a:t>nilai</a:t>
            </a:r>
            <a:r>
              <a:rPr lang="en-US" sz="1200" dirty="0"/>
              <a:t> </a:t>
            </a:r>
            <a:r>
              <a:rPr lang="en-US" sz="1200" dirty="0" err="1"/>
              <a:t>tegangan</a:t>
            </a:r>
            <a:r>
              <a:rPr lang="en-US" sz="1200" dirty="0"/>
              <a:t> </a:t>
            </a:r>
            <a:r>
              <a:rPr lang="en-US" sz="1200" dirty="0" err="1"/>
              <a:t>baterai</a:t>
            </a:r>
            <a:r>
              <a:rPr lang="en-US" sz="1200" dirty="0"/>
              <a:t> pada </a:t>
            </a:r>
            <a:r>
              <a:rPr lang="en-US" sz="1200" dirty="0" err="1"/>
              <a:t>saat</a:t>
            </a:r>
            <a:r>
              <a:rPr lang="en-US" sz="1200" dirty="0"/>
              <a:t> </a:t>
            </a:r>
            <a:r>
              <a:rPr lang="en-US" sz="1200" dirty="0" err="1"/>
              <a:t>penuh</a:t>
            </a:r>
            <a:r>
              <a:rPr lang="en-US" sz="1200" dirty="0"/>
              <a:t> dan </a:t>
            </a:r>
            <a:r>
              <a:rPr lang="en-US" sz="1200" dirty="0" err="1"/>
              <a:t>nilai</a:t>
            </a:r>
            <a:r>
              <a:rPr lang="en-US" sz="1200" dirty="0"/>
              <a:t> </a:t>
            </a:r>
            <a:r>
              <a:rPr lang="en-US" sz="1200" dirty="0" err="1"/>
              <a:t>tegangan</a:t>
            </a:r>
            <a:r>
              <a:rPr lang="en-US" sz="1200" dirty="0"/>
              <a:t> </a:t>
            </a:r>
            <a:r>
              <a:rPr lang="en-US" sz="1200" dirty="0" err="1"/>
              <a:t>baterai</a:t>
            </a:r>
            <a:r>
              <a:rPr lang="en-US" sz="1200" dirty="0"/>
              <a:t> pada </a:t>
            </a:r>
            <a:r>
              <a:rPr lang="en-US" sz="1200" dirty="0" err="1"/>
              <a:t>saat</a:t>
            </a:r>
            <a:r>
              <a:rPr lang="en-US" sz="1200" dirty="0"/>
              <a:t> </a:t>
            </a:r>
            <a:r>
              <a:rPr lang="en-US" sz="1200" dirty="0" err="1"/>
              <a:t>kosong</a:t>
            </a:r>
            <a:r>
              <a:rPr lang="en-US" sz="1200" dirty="0"/>
              <a:t>. Setelah </a:t>
            </a:r>
            <a:r>
              <a:rPr lang="en-US" sz="1200" dirty="0" err="1"/>
              <a:t>mendapatkan</a:t>
            </a:r>
            <a:r>
              <a:rPr lang="en-US" sz="1200" dirty="0"/>
              <a:t> data </a:t>
            </a:r>
            <a:r>
              <a:rPr lang="en-US" sz="1200" dirty="0" err="1"/>
              <a:t>posisi</a:t>
            </a:r>
            <a:r>
              <a:rPr lang="en-US" sz="1200" dirty="0"/>
              <a:t> dan </a:t>
            </a:r>
            <a:r>
              <a:rPr lang="en-US" sz="1200" dirty="0" err="1"/>
              <a:t>kapasitas</a:t>
            </a:r>
            <a:r>
              <a:rPr lang="en-US" sz="1200" dirty="0"/>
              <a:t> </a:t>
            </a:r>
            <a:r>
              <a:rPr lang="en-US" sz="1200" dirty="0" err="1"/>
              <a:t>daya</a:t>
            </a:r>
            <a:r>
              <a:rPr lang="en-US" sz="1200" dirty="0"/>
              <a:t> </a:t>
            </a:r>
            <a:r>
              <a:rPr lang="en-US" sz="1200" dirty="0" err="1"/>
              <a:t>baterai</a:t>
            </a:r>
            <a:r>
              <a:rPr lang="en-US" sz="1200" dirty="0"/>
              <a:t> </a:t>
            </a:r>
            <a:r>
              <a:rPr lang="en-US" sz="1200" dirty="0" err="1"/>
              <a:t>lalu</a:t>
            </a:r>
            <a:r>
              <a:rPr lang="en-US" sz="1200" dirty="0"/>
              <a:t> </a:t>
            </a:r>
            <a:r>
              <a:rPr lang="en-US" sz="1200" dirty="0" err="1"/>
              <a:t>dikirim</a:t>
            </a:r>
            <a:r>
              <a:rPr lang="en-US" sz="1200" dirty="0"/>
              <a:t> dan </a:t>
            </a:r>
            <a:r>
              <a:rPr lang="en-US" sz="1200" dirty="0" err="1"/>
              <a:t>ditampilkan</a:t>
            </a:r>
            <a:r>
              <a:rPr lang="en-US" sz="1200" dirty="0"/>
              <a:t> pada software</a:t>
            </a:r>
            <a:endParaRPr sz="1800" dirty="0"/>
          </a:p>
        </p:txBody>
      </p:sp>
      <p:pic>
        <p:nvPicPr>
          <p:cNvPr id="274" name="Google Shape;274;p22"/>
          <p:cNvPicPr preferRelativeResize="0"/>
          <p:nvPr/>
        </p:nvPicPr>
        <p:blipFill rotWithShape="1">
          <a:blip r:embed="rId3"/>
          <a:srcRect l="12516" r="12516"/>
          <a:stretch/>
        </p:blipFill>
        <p:spPr>
          <a:xfrm>
            <a:off x="867000" y="1033650"/>
            <a:ext cx="3076200" cy="3076200"/>
          </a:xfrm>
          <a:prstGeom prst="ellipse">
            <a:avLst/>
          </a:prstGeom>
          <a:noFill/>
          <a:ln>
            <a:noFill/>
          </a:ln>
        </p:spPr>
      </p:pic>
      <p:sp>
        <p:nvSpPr>
          <p:cNvPr id="275" name="Google Shape;275;p22"/>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280879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2"/>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grpSp>
        <p:nvGrpSpPr>
          <p:cNvPr id="3" name="Group 2">
            <a:extLst>
              <a:ext uri="{FF2B5EF4-FFF2-40B4-BE49-F238E27FC236}">
                <a16:creationId xmlns:a16="http://schemas.microsoft.com/office/drawing/2014/main" id="{31E82A56-FA6C-428A-A554-D8B123E3BBDB}"/>
              </a:ext>
            </a:extLst>
          </p:cNvPr>
          <p:cNvGrpSpPr/>
          <p:nvPr/>
        </p:nvGrpSpPr>
        <p:grpSpPr>
          <a:xfrm>
            <a:off x="1172864" y="229283"/>
            <a:ext cx="1449496" cy="1695717"/>
            <a:chOff x="1268924" y="524087"/>
            <a:chExt cx="1449496" cy="1695717"/>
          </a:xfrm>
        </p:grpSpPr>
        <p:pic>
          <p:nvPicPr>
            <p:cNvPr id="1030" name="Picture 6" descr="Baterai Isi Ulang Ion Lithium Ncr18500a 18500 2040mah - Buy Ncr18500a 18500 Baterai  Li-ion 2040m Ah,18500 Baterai Lithium 2040m Ah Product on Alibaba.com">
              <a:extLst>
                <a:ext uri="{FF2B5EF4-FFF2-40B4-BE49-F238E27FC236}">
                  <a16:creationId xmlns:a16="http://schemas.microsoft.com/office/drawing/2014/main" id="{2913B7FC-9F94-420B-9564-DBBE72123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924" y="524087"/>
              <a:ext cx="1449496" cy="1449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654195-E887-4317-890F-E3F777B08986}"/>
                </a:ext>
              </a:extLst>
            </p:cNvPr>
            <p:cNvSpPr txBox="1"/>
            <p:nvPr/>
          </p:nvSpPr>
          <p:spPr>
            <a:xfrm>
              <a:off x="1612053" y="1973583"/>
              <a:ext cx="864339" cy="246221"/>
            </a:xfrm>
            <a:prstGeom prst="rect">
              <a:avLst/>
            </a:prstGeom>
            <a:noFill/>
          </p:spPr>
          <p:txBody>
            <a:bodyPr wrap="none" rtlCol="0">
              <a:spAutoFit/>
            </a:bodyPr>
            <a:lstStyle/>
            <a:p>
              <a:r>
                <a:rPr lang="en-SG" sz="1000" dirty="0" err="1"/>
                <a:t>Baterai</a:t>
              </a:r>
              <a:r>
                <a:rPr lang="en-SG" sz="1000" dirty="0"/>
                <a:t> Lion</a:t>
              </a:r>
              <a:endParaRPr lang="en-US" sz="1000" dirty="0"/>
            </a:p>
          </p:txBody>
        </p:sp>
      </p:grpSp>
      <p:grpSp>
        <p:nvGrpSpPr>
          <p:cNvPr id="4" name="Group 3">
            <a:extLst>
              <a:ext uri="{FF2B5EF4-FFF2-40B4-BE49-F238E27FC236}">
                <a16:creationId xmlns:a16="http://schemas.microsoft.com/office/drawing/2014/main" id="{5FD042A4-CF9B-41D6-B6B9-35626D44469A}"/>
              </a:ext>
            </a:extLst>
          </p:cNvPr>
          <p:cNvGrpSpPr/>
          <p:nvPr/>
        </p:nvGrpSpPr>
        <p:grpSpPr>
          <a:xfrm>
            <a:off x="6083476" y="166207"/>
            <a:ext cx="1398496" cy="1830195"/>
            <a:chOff x="6379682" y="229283"/>
            <a:chExt cx="1398496" cy="1830195"/>
          </a:xfrm>
        </p:grpSpPr>
        <p:pic>
          <p:nvPicPr>
            <p:cNvPr id="1032" name="Picture 8" descr="Jual Tormally Closed Solenoid Valve - PT. Radiksa Adijaya Prakarsa">
              <a:extLst>
                <a:ext uri="{FF2B5EF4-FFF2-40B4-BE49-F238E27FC236}">
                  <a16:creationId xmlns:a16="http://schemas.microsoft.com/office/drawing/2014/main" id="{A9F63F2B-B575-40A1-9E9D-27918D37E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682" y="229283"/>
              <a:ext cx="1398496" cy="168757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3EABE30-07A3-4640-9EFA-6CC63AD4F0FF}"/>
                </a:ext>
              </a:extLst>
            </p:cNvPr>
            <p:cNvSpPr txBox="1"/>
            <p:nvPr/>
          </p:nvSpPr>
          <p:spPr>
            <a:xfrm>
              <a:off x="6646760" y="1813257"/>
              <a:ext cx="1034257" cy="246221"/>
            </a:xfrm>
            <a:prstGeom prst="rect">
              <a:avLst/>
            </a:prstGeom>
            <a:noFill/>
          </p:spPr>
          <p:txBody>
            <a:bodyPr wrap="none" rtlCol="0">
              <a:spAutoFit/>
            </a:bodyPr>
            <a:lstStyle/>
            <a:p>
              <a:r>
                <a:rPr lang="en-SG" sz="1000" dirty="0" err="1"/>
                <a:t>Selenoid</a:t>
              </a:r>
              <a:r>
                <a:rPr lang="en-SG" sz="1000" dirty="0"/>
                <a:t> Valve</a:t>
              </a:r>
              <a:endParaRPr lang="en-US" sz="1000" dirty="0"/>
            </a:p>
          </p:txBody>
        </p:sp>
      </p:grpSp>
      <p:grpSp>
        <p:nvGrpSpPr>
          <p:cNvPr id="5" name="Group 4">
            <a:extLst>
              <a:ext uri="{FF2B5EF4-FFF2-40B4-BE49-F238E27FC236}">
                <a16:creationId xmlns:a16="http://schemas.microsoft.com/office/drawing/2014/main" id="{AA6534C5-42D0-4D24-8A3D-532545123B8D}"/>
              </a:ext>
            </a:extLst>
          </p:cNvPr>
          <p:cNvGrpSpPr/>
          <p:nvPr/>
        </p:nvGrpSpPr>
        <p:grpSpPr>
          <a:xfrm>
            <a:off x="3410403" y="566312"/>
            <a:ext cx="1910080" cy="1765088"/>
            <a:chOff x="3544620" y="1614595"/>
            <a:chExt cx="1910080" cy="1765088"/>
          </a:xfrm>
        </p:grpSpPr>
        <p:pic>
          <p:nvPicPr>
            <p:cNvPr id="1026" name="Picture 2" descr="Arsitektur dan Fitur ESP32 (Module ESP32) IoT - Edukasi Elektronika |  Electronics Engineering Solution and Education">
              <a:extLst>
                <a:ext uri="{FF2B5EF4-FFF2-40B4-BE49-F238E27FC236}">
                  <a16:creationId xmlns:a16="http://schemas.microsoft.com/office/drawing/2014/main" id="{90435712-02A9-4702-ABB4-16BD3AA859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620" y="1614595"/>
              <a:ext cx="1910080" cy="136284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720698C-77F1-46CF-B774-0E20C509D213}"/>
                </a:ext>
              </a:extLst>
            </p:cNvPr>
            <p:cNvSpPr txBox="1"/>
            <p:nvPr/>
          </p:nvSpPr>
          <p:spPr>
            <a:xfrm>
              <a:off x="4067490" y="3133462"/>
              <a:ext cx="545342" cy="246221"/>
            </a:xfrm>
            <a:prstGeom prst="rect">
              <a:avLst/>
            </a:prstGeom>
            <a:noFill/>
          </p:spPr>
          <p:txBody>
            <a:bodyPr wrap="none" rtlCol="0">
              <a:spAutoFit/>
            </a:bodyPr>
            <a:lstStyle/>
            <a:p>
              <a:r>
                <a:rPr lang="en-SG" sz="1000" dirty="0"/>
                <a:t>Esp32</a:t>
              </a:r>
              <a:endParaRPr lang="en-US" sz="1000" dirty="0"/>
            </a:p>
          </p:txBody>
        </p:sp>
      </p:grpSp>
      <p:grpSp>
        <p:nvGrpSpPr>
          <p:cNvPr id="6" name="Group 5">
            <a:extLst>
              <a:ext uri="{FF2B5EF4-FFF2-40B4-BE49-F238E27FC236}">
                <a16:creationId xmlns:a16="http://schemas.microsoft.com/office/drawing/2014/main" id="{559510E8-3A4D-40BF-9EE5-57C55FF83DD8}"/>
              </a:ext>
            </a:extLst>
          </p:cNvPr>
          <p:cNvGrpSpPr/>
          <p:nvPr/>
        </p:nvGrpSpPr>
        <p:grpSpPr>
          <a:xfrm>
            <a:off x="1493115" y="2212896"/>
            <a:ext cx="1362840" cy="1579135"/>
            <a:chOff x="1556904" y="3256573"/>
            <a:chExt cx="1362840" cy="1579135"/>
          </a:xfrm>
        </p:grpSpPr>
        <p:pic>
          <p:nvPicPr>
            <p:cNvPr id="1034" name="Picture 10" descr="Buy Optocoupler 1 Channel 12V Relay Module for Arduino DSP AVR PIC ARM -  Olelectronics.com">
              <a:extLst>
                <a:ext uri="{FF2B5EF4-FFF2-40B4-BE49-F238E27FC236}">
                  <a16:creationId xmlns:a16="http://schemas.microsoft.com/office/drawing/2014/main" id="{5EF69756-D84C-4ED8-B470-20A8A649F6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6904" y="3256573"/>
              <a:ext cx="1362840" cy="136284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B790CC8-4FA4-4CFD-9389-D9798B083C0D}"/>
                </a:ext>
              </a:extLst>
            </p:cNvPr>
            <p:cNvSpPr txBox="1"/>
            <p:nvPr/>
          </p:nvSpPr>
          <p:spPr>
            <a:xfrm>
              <a:off x="1806154" y="4589487"/>
              <a:ext cx="511679" cy="246221"/>
            </a:xfrm>
            <a:prstGeom prst="rect">
              <a:avLst/>
            </a:prstGeom>
            <a:noFill/>
          </p:spPr>
          <p:txBody>
            <a:bodyPr wrap="none" rtlCol="0">
              <a:spAutoFit/>
            </a:bodyPr>
            <a:lstStyle/>
            <a:p>
              <a:r>
                <a:rPr lang="en-SG" sz="1000" dirty="0"/>
                <a:t>Relay</a:t>
              </a:r>
              <a:endParaRPr lang="en-US" sz="1000" dirty="0"/>
            </a:p>
          </p:txBody>
        </p:sp>
      </p:grpSp>
      <p:grpSp>
        <p:nvGrpSpPr>
          <p:cNvPr id="7" name="Group 6">
            <a:extLst>
              <a:ext uri="{FF2B5EF4-FFF2-40B4-BE49-F238E27FC236}">
                <a16:creationId xmlns:a16="http://schemas.microsoft.com/office/drawing/2014/main" id="{1387CA02-3E20-4741-AE42-0C36F5A62C58}"/>
              </a:ext>
            </a:extLst>
          </p:cNvPr>
          <p:cNvGrpSpPr/>
          <p:nvPr/>
        </p:nvGrpSpPr>
        <p:grpSpPr>
          <a:xfrm flipH="1">
            <a:off x="6350554" y="3147099"/>
            <a:ext cx="1573718" cy="1648088"/>
            <a:chOff x="6110518" y="3226647"/>
            <a:chExt cx="1573718" cy="1648088"/>
          </a:xfrm>
        </p:grpSpPr>
        <p:pic>
          <p:nvPicPr>
            <p:cNvPr id="1036" name="Picture 12" descr="LM2596S DC-DC Step- Down Power Supply Module, Dc Dc Power Supply, DC  Regulated Power Supply, Direct Current Power Supply, Dc to Dc Power Supply,  डीसी पावर सप्लाई - Jenshri India Pvt. Ltd.,">
              <a:extLst>
                <a:ext uri="{FF2B5EF4-FFF2-40B4-BE49-F238E27FC236}">
                  <a16:creationId xmlns:a16="http://schemas.microsoft.com/office/drawing/2014/main" id="{B7731532-FBD7-4331-9A72-9B8D08D65A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0518" y="3226647"/>
              <a:ext cx="1573718" cy="136284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DC7E61A-4444-4F78-BB19-9BD7E87A8875}"/>
                </a:ext>
              </a:extLst>
            </p:cNvPr>
            <p:cNvSpPr txBox="1"/>
            <p:nvPr/>
          </p:nvSpPr>
          <p:spPr>
            <a:xfrm>
              <a:off x="6379682" y="4628514"/>
              <a:ext cx="808235" cy="246221"/>
            </a:xfrm>
            <a:prstGeom prst="rect">
              <a:avLst/>
            </a:prstGeom>
            <a:noFill/>
          </p:spPr>
          <p:txBody>
            <a:bodyPr wrap="none" rtlCol="0">
              <a:spAutoFit/>
            </a:bodyPr>
            <a:lstStyle/>
            <a:p>
              <a:r>
                <a:rPr lang="en-SG" sz="1000" dirty="0"/>
                <a:t>Step Down</a:t>
              </a:r>
              <a:endParaRPr lang="en-US" sz="1000" dirty="0"/>
            </a:p>
          </p:txBody>
        </p:sp>
      </p:grpSp>
      <p:grpSp>
        <p:nvGrpSpPr>
          <p:cNvPr id="8" name="Group 7">
            <a:extLst>
              <a:ext uri="{FF2B5EF4-FFF2-40B4-BE49-F238E27FC236}">
                <a16:creationId xmlns:a16="http://schemas.microsoft.com/office/drawing/2014/main" id="{AC545F78-6AEC-49D3-9CCF-7A6A3CF7F6B4}"/>
              </a:ext>
            </a:extLst>
          </p:cNvPr>
          <p:cNvGrpSpPr/>
          <p:nvPr/>
        </p:nvGrpSpPr>
        <p:grpSpPr>
          <a:xfrm>
            <a:off x="4309173" y="2282736"/>
            <a:ext cx="1812174" cy="1713057"/>
            <a:chOff x="3753908" y="110533"/>
            <a:chExt cx="1812174" cy="1713057"/>
          </a:xfrm>
        </p:grpSpPr>
        <p:pic>
          <p:nvPicPr>
            <p:cNvPr id="1038" name="Picture 14" descr="Jual Sensor Tegangan DC (DC Voltage Sensor) - Kota Depok - KiosRobot |  Tokopedia">
              <a:extLst>
                <a:ext uri="{FF2B5EF4-FFF2-40B4-BE49-F238E27FC236}">
                  <a16:creationId xmlns:a16="http://schemas.microsoft.com/office/drawing/2014/main" id="{2E964424-6D4A-4305-B683-A4C40BED64F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53908" y="110533"/>
              <a:ext cx="1636183" cy="163618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19E7DAF-83B5-4068-9C3A-7B8016E44910}"/>
                </a:ext>
              </a:extLst>
            </p:cNvPr>
            <p:cNvSpPr txBox="1"/>
            <p:nvPr/>
          </p:nvSpPr>
          <p:spPr>
            <a:xfrm>
              <a:off x="4289771" y="1577369"/>
              <a:ext cx="1276311" cy="246221"/>
            </a:xfrm>
            <a:prstGeom prst="rect">
              <a:avLst/>
            </a:prstGeom>
            <a:noFill/>
          </p:spPr>
          <p:txBody>
            <a:bodyPr wrap="none" rtlCol="0">
              <a:spAutoFit/>
            </a:bodyPr>
            <a:lstStyle/>
            <a:p>
              <a:r>
                <a:rPr lang="en-SG" sz="1000" dirty="0"/>
                <a:t>DC Voltage Sensor</a:t>
              </a:r>
              <a:endParaRPr lang="en-US" sz="1000" dirty="0"/>
            </a:p>
          </p:txBody>
        </p:sp>
      </p:grpSp>
      <p:grpSp>
        <p:nvGrpSpPr>
          <p:cNvPr id="9" name="Group 8">
            <a:extLst>
              <a:ext uri="{FF2B5EF4-FFF2-40B4-BE49-F238E27FC236}">
                <a16:creationId xmlns:a16="http://schemas.microsoft.com/office/drawing/2014/main" id="{0E982E4A-1BAE-433C-A582-E6D0D457D23B}"/>
              </a:ext>
            </a:extLst>
          </p:cNvPr>
          <p:cNvGrpSpPr/>
          <p:nvPr/>
        </p:nvGrpSpPr>
        <p:grpSpPr>
          <a:xfrm>
            <a:off x="2461485" y="2965345"/>
            <a:ext cx="1916853" cy="1941576"/>
            <a:chOff x="2618493" y="2930604"/>
            <a:chExt cx="1916853" cy="1941576"/>
          </a:xfrm>
        </p:grpSpPr>
        <p:pic>
          <p:nvPicPr>
            <p:cNvPr id="1042" name="Picture 18" descr="7-Segment Display Proximity Sensor with Arduino Uno | timmtimmy">
              <a:extLst>
                <a:ext uri="{FF2B5EF4-FFF2-40B4-BE49-F238E27FC236}">
                  <a16:creationId xmlns:a16="http://schemas.microsoft.com/office/drawing/2014/main" id="{BA14BB4A-B7BE-4769-BC2E-2183BF7C1B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8493" y="2930604"/>
              <a:ext cx="1916853" cy="191685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B27FD47-FF8D-43A5-A208-BA6370A07A0E}"/>
                </a:ext>
              </a:extLst>
            </p:cNvPr>
            <p:cNvSpPr txBox="1"/>
            <p:nvPr/>
          </p:nvSpPr>
          <p:spPr>
            <a:xfrm>
              <a:off x="2980441" y="4625959"/>
              <a:ext cx="1192955" cy="246221"/>
            </a:xfrm>
            <a:prstGeom prst="rect">
              <a:avLst/>
            </a:prstGeom>
            <a:noFill/>
          </p:spPr>
          <p:txBody>
            <a:bodyPr wrap="none" rtlCol="0">
              <a:spAutoFit/>
            </a:bodyPr>
            <a:lstStyle/>
            <a:p>
              <a:r>
                <a:rPr lang="en-SG" sz="1000" dirty="0"/>
                <a:t>Sensor Ultrasonic</a:t>
              </a:r>
              <a:endParaRPr lang="en-US" sz="10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FB245-67B2-4849-A03F-74C72F64702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4" name="Picture 6" descr="Baterai Isi Ulang Ion Lithium Ncr18500a 18500 2040mah - Buy Ncr18500a 18500 Baterai  Li-ion 2040m Ah,18500 Baterai Lithium 2040m Ah Product on Alibaba.com">
            <a:extLst>
              <a:ext uri="{FF2B5EF4-FFF2-40B4-BE49-F238E27FC236}">
                <a16:creationId xmlns:a16="http://schemas.microsoft.com/office/drawing/2014/main" id="{00930129-64CE-4990-8C2E-41FB94F82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864" y="229283"/>
            <a:ext cx="1449496" cy="14494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rsitektur dan Fitur ESP32 (Module ESP32) IoT - Edukasi Elektronika |  Electronics Engineering Solution and Education">
            <a:extLst>
              <a:ext uri="{FF2B5EF4-FFF2-40B4-BE49-F238E27FC236}">
                <a16:creationId xmlns:a16="http://schemas.microsoft.com/office/drawing/2014/main" id="{33D08751-9CB2-4777-B349-838A045D0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960" y="1890330"/>
            <a:ext cx="1910080" cy="13628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Buy Optocoupler 1 Channel 12V Relay Module for Arduino DSP AVR PIC ARM -  Olelectronics.com">
            <a:extLst>
              <a:ext uri="{FF2B5EF4-FFF2-40B4-BE49-F238E27FC236}">
                <a16:creationId xmlns:a16="http://schemas.microsoft.com/office/drawing/2014/main" id="{F1B4AE0A-0AC7-471B-9263-3336BD0CF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5068" y="2394037"/>
            <a:ext cx="674352" cy="6743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Jual Tormally Closed Solenoid Valve - PT. Radiksa Adijaya Prakarsa">
            <a:extLst>
              <a:ext uri="{FF2B5EF4-FFF2-40B4-BE49-F238E27FC236}">
                <a16:creationId xmlns:a16="http://schemas.microsoft.com/office/drawing/2014/main" id="{24E123D1-28D6-4987-83AC-EB1AC25C1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3476" y="166207"/>
            <a:ext cx="1398496" cy="16875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Jual Sensor Tegangan DC (DC Voltage Sensor) - Kota Depok - KiosRobot |  Tokopedia">
            <a:extLst>
              <a:ext uri="{FF2B5EF4-FFF2-40B4-BE49-F238E27FC236}">
                <a16:creationId xmlns:a16="http://schemas.microsoft.com/office/drawing/2014/main" id="{1E6DCF6D-9F2D-431D-B9E6-6652A87E0E3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37629" y="436751"/>
            <a:ext cx="1024454" cy="10244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7-Segment Display Proximity Sensor with Arduino Uno | timmtimmy">
            <a:extLst>
              <a:ext uri="{FF2B5EF4-FFF2-40B4-BE49-F238E27FC236}">
                <a16:creationId xmlns:a16="http://schemas.microsoft.com/office/drawing/2014/main" id="{A09288B9-C91E-4FF1-ADA9-4E5E4F9609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7541" y="3802707"/>
            <a:ext cx="948918" cy="9489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LM2596S DC-DC Step- Down Power Supply Module, Dc Dc Power Supply, DC  Regulated Power Supply, Direct Current Power Supply, Dc to Dc Power Supply,  डीसी पावर सप्लाई - Jenshri India Pvt. Ltd.,">
            <a:extLst>
              <a:ext uri="{FF2B5EF4-FFF2-40B4-BE49-F238E27FC236}">
                <a16:creationId xmlns:a16="http://schemas.microsoft.com/office/drawing/2014/main" id="{4276B9B9-3525-4184-ADF7-D0612DFC18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309176" y="2225252"/>
            <a:ext cx="952580" cy="8249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ier 1.2Mpa G1/2 &amp;#39;&amp;#39;Pria Flow Switch Perumahan Kuningan, Biasanya Terbuka  dengan Reed Switch Flow Sensor SEN CL21W|Sensor Aliran| - AliExpress">
            <a:extLst>
              <a:ext uri="{FF2B5EF4-FFF2-40B4-BE49-F238E27FC236}">
                <a16:creationId xmlns:a16="http://schemas.microsoft.com/office/drawing/2014/main" id="{782DB00B-C6DD-472F-93F6-53453C82AD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1505" y="3385027"/>
            <a:ext cx="1758473" cy="1758473"/>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DEF70433-841E-47B7-A939-EE98D7D914B8}"/>
              </a:ext>
            </a:extLst>
          </p:cNvPr>
          <p:cNvCxnSpPr/>
          <p:nvPr/>
        </p:nvCxnSpPr>
        <p:spPr>
          <a:xfrm>
            <a:off x="1897612" y="1725085"/>
            <a:ext cx="0" cy="3319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18862BB9-2BF4-48A0-ABB9-6782B27AEEA8}"/>
              </a:ext>
            </a:extLst>
          </p:cNvPr>
          <p:cNvCxnSpPr>
            <a:cxnSpLocks/>
          </p:cNvCxnSpPr>
          <p:nvPr/>
        </p:nvCxnSpPr>
        <p:spPr>
          <a:xfrm>
            <a:off x="2492587" y="2844800"/>
            <a:ext cx="92794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4569B36F-F4BC-48E5-BA6D-B9E1B3AAF2A7}"/>
              </a:ext>
            </a:extLst>
          </p:cNvPr>
          <p:cNvCxnSpPr>
            <a:cxnSpLocks/>
          </p:cNvCxnSpPr>
          <p:nvPr/>
        </p:nvCxnSpPr>
        <p:spPr>
          <a:xfrm>
            <a:off x="2612562" y="1009992"/>
            <a:ext cx="122812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 name="Straight Arrow Connector 30">
            <a:extLst>
              <a:ext uri="{FF2B5EF4-FFF2-40B4-BE49-F238E27FC236}">
                <a16:creationId xmlns:a16="http://schemas.microsoft.com/office/drawing/2014/main" id="{5EBC5B30-CA39-44E3-877A-3663771EC4A8}"/>
              </a:ext>
            </a:extLst>
          </p:cNvPr>
          <p:cNvCxnSpPr>
            <a:cxnSpLocks/>
          </p:cNvCxnSpPr>
          <p:nvPr/>
        </p:nvCxnSpPr>
        <p:spPr>
          <a:xfrm>
            <a:off x="4572000" y="1514150"/>
            <a:ext cx="0" cy="37618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4" name="Straight Arrow Connector 33">
            <a:extLst>
              <a:ext uri="{FF2B5EF4-FFF2-40B4-BE49-F238E27FC236}">
                <a16:creationId xmlns:a16="http://schemas.microsoft.com/office/drawing/2014/main" id="{EC49590E-4B17-43B1-AD4C-A9BD5BD0AC17}"/>
              </a:ext>
            </a:extLst>
          </p:cNvPr>
          <p:cNvCxnSpPr>
            <a:cxnSpLocks/>
          </p:cNvCxnSpPr>
          <p:nvPr/>
        </p:nvCxnSpPr>
        <p:spPr>
          <a:xfrm>
            <a:off x="5610264" y="2756910"/>
            <a:ext cx="70248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A926C26D-42A4-4E01-949D-CE32AF2824EF}"/>
              </a:ext>
            </a:extLst>
          </p:cNvPr>
          <p:cNvCxnSpPr>
            <a:cxnSpLocks/>
          </p:cNvCxnSpPr>
          <p:nvPr/>
        </p:nvCxnSpPr>
        <p:spPr>
          <a:xfrm flipH="1" flipV="1">
            <a:off x="6778523" y="1788161"/>
            <a:ext cx="2885" cy="4370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Straight Arrow Connector 37">
            <a:extLst>
              <a:ext uri="{FF2B5EF4-FFF2-40B4-BE49-F238E27FC236}">
                <a16:creationId xmlns:a16="http://schemas.microsoft.com/office/drawing/2014/main" id="{CAD753D4-270D-4A36-860D-90D1328C343A}"/>
              </a:ext>
            </a:extLst>
          </p:cNvPr>
          <p:cNvCxnSpPr>
            <a:cxnSpLocks/>
          </p:cNvCxnSpPr>
          <p:nvPr/>
        </p:nvCxnSpPr>
        <p:spPr>
          <a:xfrm flipV="1">
            <a:off x="4572000" y="3347429"/>
            <a:ext cx="0" cy="5117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8648FA0C-AC9E-4B25-8FDC-39917AAE0DFB}"/>
              </a:ext>
            </a:extLst>
          </p:cNvPr>
          <p:cNvCxnSpPr>
            <a:cxnSpLocks/>
          </p:cNvCxnSpPr>
          <p:nvPr/>
        </p:nvCxnSpPr>
        <p:spPr>
          <a:xfrm flipH="1" flipV="1">
            <a:off x="5255062" y="3188903"/>
            <a:ext cx="908671" cy="6703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28" name="Picture 4">
            <a:extLst>
              <a:ext uri="{FF2B5EF4-FFF2-40B4-BE49-F238E27FC236}">
                <a16:creationId xmlns:a16="http://schemas.microsoft.com/office/drawing/2014/main" id="{D59B3909-421C-4681-A775-517C8260E5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5202" y="3742883"/>
            <a:ext cx="1068565" cy="1068565"/>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1B4A2B38-DE2A-44CA-9649-C667E945922E}"/>
              </a:ext>
            </a:extLst>
          </p:cNvPr>
          <p:cNvCxnSpPr>
            <a:cxnSpLocks/>
          </p:cNvCxnSpPr>
          <p:nvPr/>
        </p:nvCxnSpPr>
        <p:spPr>
          <a:xfrm flipH="1">
            <a:off x="3015755" y="3250043"/>
            <a:ext cx="692376" cy="552664"/>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pic>
        <p:nvPicPr>
          <p:cNvPr id="51" name="Graphic 50" descr="Checkmark with solid fill">
            <a:extLst>
              <a:ext uri="{FF2B5EF4-FFF2-40B4-BE49-F238E27FC236}">
                <a16:creationId xmlns:a16="http://schemas.microsoft.com/office/drawing/2014/main" id="{033BE1A8-7DA7-4D0D-B39F-C9DAF44A51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96412" y="4460553"/>
            <a:ext cx="350895" cy="350895"/>
          </a:xfrm>
          <a:prstGeom prst="rect">
            <a:avLst/>
          </a:prstGeom>
        </p:spPr>
      </p:pic>
      <p:pic>
        <p:nvPicPr>
          <p:cNvPr id="54" name="Graphic 53" descr="Checkmark with solid fill">
            <a:extLst>
              <a:ext uri="{FF2B5EF4-FFF2-40B4-BE49-F238E27FC236}">
                <a16:creationId xmlns:a16="http://schemas.microsoft.com/office/drawing/2014/main" id="{ED1F238D-20ED-4C36-B67C-450D93B7E6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14947" y="4494334"/>
            <a:ext cx="350895" cy="350895"/>
          </a:xfrm>
          <a:prstGeom prst="rect">
            <a:avLst/>
          </a:prstGeom>
        </p:spPr>
      </p:pic>
      <p:pic>
        <p:nvPicPr>
          <p:cNvPr id="55" name="Graphic 54" descr="Checkmark with solid fill">
            <a:extLst>
              <a:ext uri="{FF2B5EF4-FFF2-40B4-BE49-F238E27FC236}">
                <a16:creationId xmlns:a16="http://schemas.microsoft.com/office/drawing/2014/main" id="{A5459C0B-B22C-4AB1-A155-5ADED0047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24580" y="2844800"/>
            <a:ext cx="350895" cy="350895"/>
          </a:xfrm>
          <a:prstGeom prst="rect">
            <a:avLst/>
          </a:prstGeom>
        </p:spPr>
      </p:pic>
      <p:pic>
        <p:nvPicPr>
          <p:cNvPr id="59" name="Graphic 58" descr="Checkmark with solid fill">
            <a:extLst>
              <a:ext uri="{FF2B5EF4-FFF2-40B4-BE49-F238E27FC236}">
                <a16:creationId xmlns:a16="http://schemas.microsoft.com/office/drawing/2014/main" id="{ED73D84A-293D-4FDF-BE05-0903DB78E8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34001" y="1614779"/>
            <a:ext cx="350895" cy="350895"/>
          </a:xfrm>
          <a:prstGeom prst="rect">
            <a:avLst/>
          </a:prstGeom>
        </p:spPr>
      </p:pic>
      <p:pic>
        <p:nvPicPr>
          <p:cNvPr id="60" name="Graphic 59" descr="Checkmark with solid fill">
            <a:extLst>
              <a:ext uri="{FF2B5EF4-FFF2-40B4-BE49-F238E27FC236}">
                <a16:creationId xmlns:a16="http://schemas.microsoft.com/office/drawing/2014/main" id="{E8728929-BA25-4A40-ABCD-963811B0DC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43972" y="2731213"/>
            <a:ext cx="350895" cy="350895"/>
          </a:xfrm>
          <a:prstGeom prst="rect">
            <a:avLst/>
          </a:prstGeom>
        </p:spPr>
      </p:pic>
      <p:cxnSp>
        <p:nvCxnSpPr>
          <p:cNvPr id="61" name="Straight Arrow Connector 60">
            <a:extLst>
              <a:ext uri="{FF2B5EF4-FFF2-40B4-BE49-F238E27FC236}">
                <a16:creationId xmlns:a16="http://schemas.microsoft.com/office/drawing/2014/main" id="{48025C89-25E8-4FD6-AB78-90D53ED730C1}"/>
              </a:ext>
            </a:extLst>
          </p:cNvPr>
          <p:cNvCxnSpPr>
            <a:cxnSpLocks/>
          </p:cNvCxnSpPr>
          <p:nvPr/>
        </p:nvCxnSpPr>
        <p:spPr>
          <a:xfrm flipV="1">
            <a:off x="3104874" y="3347429"/>
            <a:ext cx="692871" cy="555425"/>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pic>
        <p:nvPicPr>
          <p:cNvPr id="28" name="Graphic 27" descr="Checkmark with solid fill">
            <a:extLst>
              <a:ext uri="{FF2B5EF4-FFF2-40B4-BE49-F238E27FC236}">
                <a16:creationId xmlns:a16="http://schemas.microsoft.com/office/drawing/2014/main" id="{A1D47CC5-3A70-4902-A4A0-6A03D96E35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79504" y="1376376"/>
            <a:ext cx="350895" cy="350895"/>
          </a:xfrm>
          <a:prstGeom prst="rect">
            <a:avLst/>
          </a:prstGeom>
        </p:spPr>
      </p:pic>
      <p:pic>
        <p:nvPicPr>
          <p:cNvPr id="29" name="Graphic 28" descr="Checkmark with solid fill">
            <a:extLst>
              <a:ext uri="{FF2B5EF4-FFF2-40B4-BE49-F238E27FC236}">
                <a16:creationId xmlns:a16="http://schemas.microsoft.com/office/drawing/2014/main" id="{597C4F8A-BC81-4B07-8DEA-F6299BE181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7629" y="1124676"/>
            <a:ext cx="350895" cy="350895"/>
          </a:xfrm>
          <a:prstGeom prst="rect">
            <a:avLst/>
          </a:prstGeom>
        </p:spPr>
      </p:pic>
      <p:pic>
        <p:nvPicPr>
          <p:cNvPr id="32" name="Graphic 31" descr="Checkmark with solid fill">
            <a:extLst>
              <a:ext uri="{FF2B5EF4-FFF2-40B4-BE49-F238E27FC236}">
                <a16:creationId xmlns:a16="http://schemas.microsoft.com/office/drawing/2014/main" id="{ED2C9CE6-019C-4D22-B873-0F7889E0FF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33958" y="3959543"/>
            <a:ext cx="350895" cy="350895"/>
          </a:xfrm>
          <a:prstGeom prst="rect">
            <a:avLst/>
          </a:prstGeom>
        </p:spPr>
      </p:pic>
    </p:spTree>
    <p:extLst>
      <p:ext uri="{BB962C8B-B14F-4D97-AF65-F5344CB8AC3E}">
        <p14:creationId xmlns:p14="http://schemas.microsoft.com/office/powerpoint/2010/main" val="549923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22"/>
          <p:cNvSpPr txBox="1">
            <a:spLocks noGrp="1"/>
          </p:cNvSpPr>
          <p:nvPr>
            <p:ph type="body" idx="1"/>
          </p:nvPr>
        </p:nvSpPr>
        <p:spPr>
          <a:xfrm>
            <a:off x="5200802" y="668443"/>
            <a:ext cx="3726451" cy="3806614"/>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US" sz="1400" dirty="0"/>
              <a:t>Fitur Utama</a:t>
            </a:r>
          </a:p>
          <a:p>
            <a:pPr marL="171450" lvl="0" indent="-171450" algn="l" rtl="0">
              <a:lnSpc>
                <a:spcPct val="150000"/>
              </a:lnSpc>
              <a:spcBef>
                <a:spcPts val="600"/>
              </a:spcBef>
              <a:spcAft>
                <a:spcPts val="0"/>
              </a:spcAft>
              <a:buFontTx/>
              <a:buChar char="-"/>
            </a:pPr>
            <a:r>
              <a:rPr lang="en-US" sz="1400" dirty="0" err="1"/>
              <a:t>Melakukan</a:t>
            </a:r>
            <a:r>
              <a:rPr lang="en-US" sz="1400" dirty="0"/>
              <a:t> monitoring Air</a:t>
            </a:r>
          </a:p>
          <a:p>
            <a:pPr marL="0" lvl="0" indent="0" algn="l" rtl="0">
              <a:lnSpc>
                <a:spcPct val="150000"/>
              </a:lnSpc>
              <a:spcBef>
                <a:spcPts val="600"/>
              </a:spcBef>
              <a:spcAft>
                <a:spcPts val="0"/>
              </a:spcAft>
              <a:buNone/>
            </a:pPr>
            <a:endParaRPr lang="en-US" sz="1400" dirty="0"/>
          </a:p>
          <a:p>
            <a:pPr marL="0" lvl="0" indent="0" algn="l" rtl="0">
              <a:lnSpc>
                <a:spcPct val="150000"/>
              </a:lnSpc>
              <a:spcBef>
                <a:spcPts val="600"/>
              </a:spcBef>
              <a:spcAft>
                <a:spcPts val="0"/>
              </a:spcAft>
              <a:buNone/>
            </a:pPr>
            <a:r>
              <a:rPr lang="en-US" sz="1400" dirty="0"/>
              <a:t>Fitur </a:t>
            </a:r>
            <a:r>
              <a:rPr lang="en-US" sz="1400" dirty="0" err="1"/>
              <a:t>Tambahan</a:t>
            </a:r>
            <a:endParaRPr lang="en-US" sz="1400" dirty="0"/>
          </a:p>
          <a:p>
            <a:pPr marL="171450" lvl="0" indent="-171450" algn="l" rtl="0">
              <a:lnSpc>
                <a:spcPct val="150000"/>
              </a:lnSpc>
              <a:spcBef>
                <a:spcPts val="600"/>
              </a:spcBef>
              <a:spcAft>
                <a:spcPts val="0"/>
              </a:spcAft>
              <a:buFontTx/>
              <a:buChar char="-"/>
            </a:pPr>
            <a:r>
              <a:rPr lang="en-US" sz="1400" dirty="0" err="1"/>
              <a:t>Notifikasi</a:t>
            </a:r>
            <a:r>
              <a:rPr lang="en-US" sz="1400" dirty="0"/>
              <a:t> </a:t>
            </a:r>
            <a:r>
              <a:rPr lang="en-US" sz="1400" dirty="0" err="1"/>
              <a:t>Baterai</a:t>
            </a:r>
            <a:endParaRPr lang="en-US" sz="1400" dirty="0"/>
          </a:p>
          <a:p>
            <a:pPr marL="171450" lvl="0" indent="-171450" algn="l" rtl="0">
              <a:lnSpc>
                <a:spcPct val="150000"/>
              </a:lnSpc>
              <a:spcBef>
                <a:spcPts val="600"/>
              </a:spcBef>
              <a:spcAft>
                <a:spcPts val="0"/>
              </a:spcAft>
              <a:buFontTx/>
              <a:buChar char="-"/>
            </a:pPr>
            <a:r>
              <a:rPr lang="en-US" sz="1400" dirty="0" err="1"/>
              <a:t>Notifikasi</a:t>
            </a:r>
            <a:r>
              <a:rPr lang="en-US" sz="1400" dirty="0"/>
              <a:t> </a:t>
            </a:r>
            <a:r>
              <a:rPr lang="en-US" sz="1400" dirty="0" err="1"/>
              <a:t>Ultrasonik</a:t>
            </a:r>
            <a:endParaRPr lang="en-US" sz="1400" dirty="0"/>
          </a:p>
          <a:p>
            <a:pPr marL="171450" lvl="0" indent="-171450" algn="l" rtl="0">
              <a:lnSpc>
                <a:spcPct val="150000"/>
              </a:lnSpc>
              <a:spcBef>
                <a:spcPts val="600"/>
              </a:spcBef>
              <a:spcAft>
                <a:spcPts val="0"/>
              </a:spcAft>
              <a:buFontTx/>
              <a:buChar char="-"/>
            </a:pPr>
            <a:r>
              <a:rPr lang="en-US" sz="1400" dirty="0" err="1"/>
              <a:t>Notifikasi</a:t>
            </a:r>
            <a:r>
              <a:rPr lang="en-US" sz="1400" dirty="0"/>
              <a:t> Waterflow</a:t>
            </a:r>
          </a:p>
          <a:p>
            <a:pPr marL="171450" lvl="0" indent="-171450" algn="l" rtl="0">
              <a:lnSpc>
                <a:spcPct val="150000"/>
              </a:lnSpc>
              <a:spcBef>
                <a:spcPts val="600"/>
              </a:spcBef>
              <a:spcAft>
                <a:spcPts val="0"/>
              </a:spcAft>
              <a:buFontTx/>
              <a:buChar char="-"/>
            </a:pPr>
            <a:r>
              <a:rPr lang="en-US" sz="1400" dirty="0" err="1"/>
              <a:t>Estimasi</a:t>
            </a:r>
            <a:r>
              <a:rPr lang="en-US" sz="1400" dirty="0"/>
              <a:t> Waktu</a:t>
            </a:r>
          </a:p>
        </p:txBody>
      </p:sp>
      <p:pic>
        <p:nvPicPr>
          <p:cNvPr id="274" name="Google Shape;274;p22"/>
          <p:cNvPicPr preferRelativeResize="0"/>
          <p:nvPr/>
        </p:nvPicPr>
        <p:blipFill rotWithShape="1">
          <a:blip r:embed="rId3"/>
          <a:srcRect l="-220" t="5527" r="220" b="38223"/>
          <a:stretch/>
        </p:blipFill>
        <p:spPr>
          <a:xfrm>
            <a:off x="867000" y="1033650"/>
            <a:ext cx="3076200" cy="3076200"/>
          </a:xfrm>
          <a:prstGeom prst="ellipse">
            <a:avLst/>
          </a:prstGeom>
          <a:noFill/>
          <a:ln>
            <a:noFill/>
          </a:ln>
        </p:spPr>
      </p:pic>
      <p:sp>
        <p:nvSpPr>
          <p:cNvPr id="275" name="Google Shape;275;p22"/>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544691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5"/>
          <p:cNvSpPr txBox="1">
            <a:spLocks noGrp="1"/>
          </p:cNvSpPr>
          <p:nvPr>
            <p:ph type="ctrTitle" idx="4294967295"/>
          </p:nvPr>
        </p:nvSpPr>
        <p:spPr>
          <a:xfrm>
            <a:off x="685800" y="1991850"/>
            <a:ext cx="77724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Terimakasih</a:t>
            </a:r>
            <a:endParaRPr sz="4800" dirty="0"/>
          </a:p>
        </p:txBody>
      </p:sp>
      <p:sp>
        <p:nvSpPr>
          <p:cNvPr id="426" name="Google Shape;426;p35"/>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7"/>
          <p:cNvSpPr txBox="1">
            <a:spLocks noGrp="1"/>
          </p:cNvSpPr>
          <p:nvPr>
            <p:ph type="body" idx="1"/>
          </p:nvPr>
        </p:nvSpPr>
        <p:spPr>
          <a:xfrm>
            <a:off x="1880850" y="1920300"/>
            <a:ext cx="5382300" cy="2079600"/>
          </a:xfrm>
          <a:prstGeom prst="rect">
            <a:avLst/>
          </a:prstGeom>
        </p:spPr>
        <p:txBody>
          <a:bodyPr spcFirstLastPara="1" wrap="square" lIns="91425" tIns="91425" rIns="91425" bIns="91425" anchor="t" anchorCtr="0">
            <a:noAutofit/>
          </a:bodyPr>
          <a:lstStyle/>
          <a:p>
            <a:pPr marL="0" lvl="0" indent="0" algn="ctr" rtl="0">
              <a:lnSpc>
                <a:spcPct val="150000"/>
              </a:lnSpc>
              <a:spcBef>
                <a:spcPts val="600"/>
              </a:spcBef>
              <a:spcAft>
                <a:spcPts val="0"/>
              </a:spcAft>
              <a:buNone/>
            </a:pPr>
            <a:r>
              <a:rPr lang="en" sz="1800" dirty="0"/>
              <a:t>Sebuah alat yang digunakan untuk menggantikan keran bak mandi dimana alat ini dapat memonitoring air pada bak mandi dan mengisi bak jika dalam keadaan kurang dan berhenti mengisi jika sudah penuh</a:t>
            </a:r>
            <a:endParaRPr sz="1800" dirty="0"/>
          </a:p>
        </p:txBody>
      </p:sp>
      <p:sp>
        <p:nvSpPr>
          <p:cNvPr id="227" name="Google Shape;227;p17"/>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dirty="0"/>
          </a:p>
        </p:txBody>
      </p:sp>
    </p:spTree>
    <p:extLst>
      <p:ext uri="{BB962C8B-B14F-4D97-AF65-F5344CB8AC3E}">
        <p14:creationId xmlns:p14="http://schemas.microsoft.com/office/powerpoint/2010/main" val="73603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17"/>
        <p:cNvGrpSpPr/>
        <p:nvPr/>
      </p:nvGrpSpPr>
      <p:grpSpPr>
        <a:xfrm>
          <a:off x="0" y="0"/>
          <a:ext cx="0" cy="0"/>
          <a:chOff x="0" y="0"/>
          <a:chExt cx="0" cy="0"/>
        </a:xfrm>
      </p:grpSpPr>
      <p:sp>
        <p:nvSpPr>
          <p:cNvPr id="219" name="Google Shape;219;p16"/>
          <p:cNvSpPr txBox="1">
            <a:spLocks noGrp="1"/>
          </p:cNvSpPr>
          <p:nvPr>
            <p:ph type="subTitle" idx="1"/>
          </p:nvPr>
        </p:nvSpPr>
        <p:spPr>
          <a:xfrm>
            <a:off x="1773750" y="3105451"/>
            <a:ext cx="5596500" cy="1646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Kran Air </a:t>
            </a:r>
            <a:r>
              <a:rPr lang="en-US" sz="2000" dirty="0" err="1"/>
              <a:t>Otomatis</a:t>
            </a:r>
            <a:r>
              <a:rPr lang="en-US" sz="2000" dirty="0"/>
              <a:t> pada </a:t>
            </a:r>
            <a:r>
              <a:rPr lang="en-US" sz="2000" dirty="0" err="1"/>
              <a:t>Tempat</a:t>
            </a:r>
            <a:r>
              <a:rPr lang="en-US" sz="2000" dirty="0"/>
              <a:t> </a:t>
            </a:r>
            <a:r>
              <a:rPr lang="en-US" sz="2000" dirty="0" err="1"/>
              <a:t>Berwudhu</a:t>
            </a:r>
            <a:r>
              <a:rPr lang="en-US" sz="2000" dirty="0"/>
              <a:t> </a:t>
            </a:r>
            <a:r>
              <a:rPr lang="en-US" sz="2000" dirty="0" err="1"/>
              <a:t>Menggunakan</a:t>
            </a:r>
            <a:r>
              <a:rPr lang="en-US" sz="2000" dirty="0"/>
              <a:t> Sensor Ultrasonic </a:t>
            </a:r>
            <a:r>
              <a:rPr lang="en-US" sz="2000" dirty="0" err="1"/>
              <a:t>Berbasis</a:t>
            </a:r>
            <a:r>
              <a:rPr lang="en-US" sz="2000" dirty="0"/>
              <a:t> Arduino Uno</a:t>
            </a:r>
            <a:endParaRPr sz="2800" dirty="0"/>
          </a:p>
        </p:txBody>
      </p:sp>
      <p:sp>
        <p:nvSpPr>
          <p:cNvPr id="220" name="Google Shape;220;p16"/>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600" b="1" dirty="0">
                <a:solidFill>
                  <a:srgbClr val="00ACC3"/>
                </a:solidFill>
                <a:latin typeface="Varela Round"/>
                <a:ea typeface="Varela Round"/>
                <a:cs typeface="Varela Round"/>
                <a:sym typeface="Varela Round"/>
              </a:rPr>
              <a:t>1</a:t>
            </a:r>
            <a:endParaRPr sz="9600" b="1" dirty="0">
              <a:solidFill>
                <a:srgbClr val="00ACC3"/>
              </a:solidFill>
              <a:latin typeface="Varela Round"/>
              <a:ea typeface="Varela Round"/>
              <a:cs typeface="Varela Round"/>
              <a:sym typeface="Varela Round"/>
            </a:endParaRPr>
          </a:p>
        </p:txBody>
      </p:sp>
      <p:sp>
        <p:nvSpPr>
          <p:cNvPr id="221" name="Google Shape;221;p16"/>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dirty="0"/>
          </a:p>
        </p:txBody>
      </p:sp>
    </p:spTree>
    <p:extLst>
      <p:ext uri="{BB962C8B-B14F-4D97-AF65-F5344CB8AC3E}">
        <p14:creationId xmlns:p14="http://schemas.microsoft.com/office/powerpoint/2010/main" val="835543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3" name="Google Shape;273;p22"/>
          <p:cNvSpPr txBox="1">
            <a:spLocks noGrp="1"/>
          </p:cNvSpPr>
          <p:nvPr>
            <p:ph type="body" idx="1"/>
          </p:nvPr>
        </p:nvSpPr>
        <p:spPr>
          <a:xfrm>
            <a:off x="4571999" y="765387"/>
            <a:ext cx="4158827" cy="3393440"/>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US" sz="1200" dirty="0" err="1"/>
              <a:t>Dalam</a:t>
            </a:r>
            <a:r>
              <a:rPr lang="en-US" sz="1200" dirty="0"/>
              <a:t> </a:t>
            </a:r>
            <a:r>
              <a:rPr lang="en-US" sz="1200" dirty="0" err="1"/>
              <a:t>jurnal</a:t>
            </a:r>
            <a:r>
              <a:rPr lang="en-US" sz="1200" dirty="0"/>
              <a:t> </a:t>
            </a:r>
            <a:r>
              <a:rPr lang="en-US" sz="1200" dirty="0" err="1"/>
              <a:t>penelitian</a:t>
            </a:r>
            <a:r>
              <a:rPr lang="en-US" sz="1200" dirty="0"/>
              <a:t> “Kran Air </a:t>
            </a:r>
            <a:r>
              <a:rPr lang="en-US" sz="1200" dirty="0" err="1"/>
              <a:t>Otomatis</a:t>
            </a:r>
            <a:r>
              <a:rPr lang="en-US" sz="1200" dirty="0"/>
              <a:t> pada </a:t>
            </a:r>
            <a:r>
              <a:rPr lang="en-US" sz="1200" dirty="0" err="1"/>
              <a:t>Tempat</a:t>
            </a:r>
            <a:r>
              <a:rPr lang="en-US" sz="1200" dirty="0"/>
              <a:t> </a:t>
            </a:r>
            <a:r>
              <a:rPr lang="en-US" sz="1200" dirty="0" err="1"/>
              <a:t>Berwudhu</a:t>
            </a:r>
            <a:r>
              <a:rPr lang="en-US" sz="1200" dirty="0"/>
              <a:t> </a:t>
            </a:r>
            <a:r>
              <a:rPr lang="en-US" sz="1200" dirty="0" err="1"/>
              <a:t>Menggunakan</a:t>
            </a:r>
            <a:r>
              <a:rPr lang="en-US" sz="1200" dirty="0"/>
              <a:t> Sensor Ultrasonic </a:t>
            </a:r>
            <a:r>
              <a:rPr lang="en-US" sz="1200" dirty="0" err="1"/>
              <a:t>Berbasis</a:t>
            </a:r>
            <a:r>
              <a:rPr lang="en-US" sz="1200" dirty="0"/>
              <a:t> Arduino Uno”, sensor </a:t>
            </a:r>
            <a:r>
              <a:rPr lang="en-US" sz="1200" dirty="0" err="1"/>
              <a:t>ultrasonik</a:t>
            </a:r>
            <a:r>
              <a:rPr lang="en-US" sz="1200" dirty="0"/>
              <a:t> </a:t>
            </a:r>
            <a:r>
              <a:rPr lang="en-US" sz="1200" dirty="0" err="1"/>
              <a:t>digunakan</a:t>
            </a:r>
            <a:r>
              <a:rPr lang="en-US" sz="1200" dirty="0"/>
              <a:t> </a:t>
            </a:r>
            <a:r>
              <a:rPr lang="en-US" sz="1200" dirty="0" err="1"/>
              <a:t>untuk</a:t>
            </a:r>
            <a:r>
              <a:rPr lang="en-US" sz="1200" dirty="0"/>
              <a:t> </a:t>
            </a:r>
            <a:r>
              <a:rPr lang="en-US" sz="1200" dirty="0" err="1"/>
              <a:t>mengukur</a:t>
            </a:r>
            <a:r>
              <a:rPr lang="en-US" sz="1200" dirty="0"/>
              <a:t> </a:t>
            </a:r>
            <a:r>
              <a:rPr lang="en-US" sz="1200" dirty="0" err="1"/>
              <a:t>jarak</a:t>
            </a:r>
            <a:r>
              <a:rPr lang="en-US" sz="1200" dirty="0"/>
              <a:t> </a:t>
            </a:r>
            <a:r>
              <a:rPr lang="en-US" sz="1200" dirty="0" err="1"/>
              <a:t>dari</a:t>
            </a:r>
            <a:r>
              <a:rPr lang="en-US" sz="1200" dirty="0"/>
              <a:t> </a:t>
            </a:r>
            <a:r>
              <a:rPr lang="en-US" sz="1200" dirty="0" err="1"/>
              <a:t>keran</a:t>
            </a:r>
            <a:r>
              <a:rPr lang="en-US" sz="1200" dirty="0"/>
              <a:t> dan </a:t>
            </a:r>
            <a:r>
              <a:rPr lang="en-US" sz="1200" dirty="0" err="1"/>
              <a:t>sumber</a:t>
            </a:r>
            <a:r>
              <a:rPr lang="en-US" sz="1200" dirty="0"/>
              <a:t> </a:t>
            </a:r>
            <a:r>
              <a:rPr lang="en-US" sz="1200" dirty="0" err="1"/>
              <a:t>objek</a:t>
            </a:r>
            <a:r>
              <a:rPr lang="en-US" sz="1200" dirty="0"/>
              <a:t> </a:t>
            </a:r>
            <a:r>
              <a:rPr lang="en-US" sz="1200" dirty="0" err="1"/>
              <a:t>tubuh</a:t>
            </a:r>
            <a:r>
              <a:rPr lang="en-US" sz="1200" dirty="0"/>
              <a:t> </a:t>
            </a:r>
            <a:r>
              <a:rPr lang="en-US" sz="1200" dirty="0" err="1"/>
              <a:t>manusia</a:t>
            </a:r>
            <a:r>
              <a:rPr lang="en-US" sz="1200" dirty="0"/>
              <a:t> (</a:t>
            </a:r>
            <a:r>
              <a:rPr lang="en-US" sz="1200" dirty="0" err="1"/>
              <a:t>tangan</a:t>
            </a:r>
            <a:r>
              <a:rPr lang="en-US" sz="1200" dirty="0"/>
              <a:t>) dan </a:t>
            </a:r>
            <a:r>
              <a:rPr lang="en-US" sz="1200" dirty="0" err="1"/>
              <a:t>jarak</a:t>
            </a:r>
            <a:r>
              <a:rPr lang="en-US" sz="1200" dirty="0"/>
              <a:t> </a:t>
            </a:r>
            <a:r>
              <a:rPr lang="en-US" sz="1200" dirty="0" err="1"/>
              <a:t>akan</a:t>
            </a:r>
            <a:r>
              <a:rPr lang="en-US" sz="1200" dirty="0"/>
              <a:t> </a:t>
            </a:r>
            <a:r>
              <a:rPr lang="en-US" sz="1200" dirty="0" err="1"/>
              <a:t>ditampilkan</a:t>
            </a:r>
            <a:r>
              <a:rPr lang="en-US" sz="1200" dirty="0"/>
              <a:t> </a:t>
            </a:r>
            <a:r>
              <a:rPr lang="en-US" sz="1200" dirty="0" err="1"/>
              <a:t>melalui</a:t>
            </a:r>
            <a:r>
              <a:rPr lang="en-US" sz="1200" dirty="0"/>
              <a:t> LCD. </a:t>
            </a:r>
            <a:r>
              <a:rPr lang="en-US" sz="1200" dirty="0" err="1"/>
              <a:t>Percobaan</a:t>
            </a:r>
            <a:r>
              <a:rPr lang="en-US" sz="1200" dirty="0"/>
              <a:t> </a:t>
            </a:r>
            <a:r>
              <a:rPr lang="en-US" sz="1200" dirty="0" err="1"/>
              <a:t>dilakukan</a:t>
            </a:r>
            <a:r>
              <a:rPr lang="en-US" sz="1200" dirty="0"/>
              <a:t> </a:t>
            </a:r>
            <a:r>
              <a:rPr lang="en-US" sz="1200" dirty="0" err="1"/>
              <a:t>dengan</a:t>
            </a:r>
            <a:r>
              <a:rPr lang="en-US" sz="1200" dirty="0"/>
              <a:t> </a:t>
            </a:r>
            <a:r>
              <a:rPr lang="en-US" sz="1200" dirty="0" err="1"/>
              <a:t>mendeteksi</a:t>
            </a:r>
            <a:r>
              <a:rPr lang="en-US" sz="1200" dirty="0"/>
              <a:t> </a:t>
            </a:r>
            <a:r>
              <a:rPr lang="en-US" sz="1200" dirty="0" err="1"/>
              <a:t>beberapa</a:t>
            </a:r>
            <a:r>
              <a:rPr lang="en-US" sz="1200" dirty="0"/>
              <a:t> </a:t>
            </a:r>
            <a:r>
              <a:rPr lang="en-US" sz="1200" dirty="0" err="1"/>
              <a:t>jarak</a:t>
            </a:r>
            <a:r>
              <a:rPr lang="en-US" sz="1200" dirty="0"/>
              <a:t> yang ideal </a:t>
            </a:r>
            <a:r>
              <a:rPr lang="en-US" sz="1200" dirty="0" err="1"/>
              <a:t>untuk</a:t>
            </a:r>
            <a:r>
              <a:rPr lang="en-US" sz="1200" dirty="0"/>
              <a:t> </a:t>
            </a:r>
            <a:r>
              <a:rPr lang="en-US" sz="1200" dirty="0" err="1"/>
              <a:t>batas</a:t>
            </a:r>
            <a:r>
              <a:rPr lang="en-US" sz="1200" dirty="0"/>
              <a:t> </a:t>
            </a:r>
            <a:r>
              <a:rPr lang="en-US" sz="1200" dirty="0" err="1"/>
              <a:t>maksimal</a:t>
            </a:r>
            <a:r>
              <a:rPr lang="en-US" sz="1200" dirty="0"/>
              <a:t> </a:t>
            </a:r>
            <a:r>
              <a:rPr lang="en-US" sz="1200" dirty="0" err="1"/>
              <a:t>keran</a:t>
            </a:r>
            <a:r>
              <a:rPr lang="en-US" sz="1200" dirty="0"/>
              <a:t> </a:t>
            </a:r>
            <a:r>
              <a:rPr lang="en-US" sz="1200" dirty="0" err="1"/>
              <a:t>mengisi</a:t>
            </a:r>
            <a:r>
              <a:rPr lang="en-US" sz="1200" dirty="0"/>
              <a:t>. Pada </a:t>
            </a:r>
            <a:r>
              <a:rPr lang="en-US" sz="1200" dirty="0" err="1"/>
              <a:t>akhirnya</a:t>
            </a:r>
            <a:r>
              <a:rPr lang="en-US" sz="1200" dirty="0"/>
              <a:t>, </a:t>
            </a:r>
            <a:r>
              <a:rPr lang="en-US" sz="1200" dirty="0" err="1"/>
              <a:t>dipilihlah</a:t>
            </a:r>
            <a:r>
              <a:rPr lang="en-US" sz="1200" dirty="0"/>
              <a:t> </a:t>
            </a:r>
            <a:r>
              <a:rPr lang="en-US" sz="1200" dirty="0" err="1"/>
              <a:t>jarak</a:t>
            </a:r>
            <a:r>
              <a:rPr lang="en-US" sz="1200" dirty="0"/>
              <a:t> 30 cm. Ketika sensor </a:t>
            </a:r>
            <a:r>
              <a:rPr lang="en-US" sz="1200" dirty="0" err="1"/>
              <a:t>mendeteksi</a:t>
            </a:r>
            <a:r>
              <a:rPr lang="en-US" sz="1200" dirty="0"/>
              <a:t> </a:t>
            </a:r>
            <a:r>
              <a:rPr lang="en-US" sz="1200" dirty="0" err="1"/>
              <a:t>jarak</a:t>
            </a:r>
            <a:r>
              <a:rPr lang="en-US" sz="1200" dirty="0"/>
              <a:t> </a:t>
            </a:r>
            <a:r>
              <a:rPr lang="en-US" sz="1200" dirty="0" err="1"/>
              <a:t>lebih</a:t>
            </a:r>
            <a:r>
              <a:rPr lang="en-US" sz="1200" dirty="0"/>
              <a:t> </a:t>
            </a:r>
            <a:r>
              <a:rPr lang="en-US" sz="1200" dirty="0" err="1"/>
              <a:t>dari</a:t>
            </a:r>
            <a:r>
              <a:rPr lang="en-US" sz="1200" dirty="0"/>
              <a:t> 30 cm </a:t>
            </a:r>
            <a:r>
              <a:rPr lang="en-US" sz="1200" dirty="0" err="1"/>
              <a:t>dari</a:t>
            </a:r>
            <a:r>
              <a:rPr lang="en-US" sz="1200" dirty="0"/>
              <a:t> </a:t>
            </a:r>
            <a:r>
              <a:rPr lang="en-US" sz="1200" dirty="0" err="1"/>
              <a:t>keran</a:t>
            </a:r>
            <a:r>
              <a:rPr lang="en-US" sz="1200" dirty="0"/>
              <a:t>, </a:t>
            </a:r>
            <a:r>
              <a:rPr lang="en-US" sz="1200" dirty="0" err="1"/>
              <a:t>maka</a:t>
            </a:r>
            <a:r>
              <a:rPr lang="en-US" sz="1200" dirty="0"/>
              <a:t> </a:t>
            </a:r>
            <a:r>
              <a:rPr lang="en-US" sz="1200" dirty="0" err="1"/>
              <a:t>pompa</a:t>
            </a:r>
            <a:r>
              <a:rPr lang="en-US" sz="1200" dirty="0"/>
              <a:t> </a:t>
            </a:r>
            <a:r>
              <a:rPr lang="en-US" sz="1200" dirty="0" err="1"/>
              <a:t>akan</a:t>
            </a:r>
            <a:r>
              <a:rPr lang="en-US" sz="1200" dirty="0"/>
              <a:t> </a:t>
            </a:r>
            <a:r>
              <a:rPr lang="en-US" sz="1200" dirty="0" err="1"/>
              <a:t>menyala</a:t>
            </a:r>
            <a:r>
              <a:rPr lang="en-US" sz="1200" dirty="0"/>
              <a:t>. </a:t>
            </a:r>
            <a:r>
              <a:rPr lang="en-US" sz="1200" dirty="0" err="1"/>
              <a:t>Begitupun</a:t>
            </a:r>
            <a:r>
              <a:rPr lang="en-US" sz="1200" dirty="0"/>
              <a:t> </a:t>
            </a:r>
            <a:r>
              <a:rPr lang="en-US" sz="1200" dirty="0" err="1"/>
              <a:t>sebaliknya</a:t>
            </a:r>
            <a:r>
              <a:rPr lang="en-US" sz="1200" dirty="0"/>
              <a:t>, </a:t>
            </a:r>
            <a:r>
              <a:rPr lang="en-US" sz="1200" dirty="0" err="1"/>
              <a:t>jika</a:t>
            </a:r>
            <a:r>
              <a:rPr lang="en-US" sz="1200" dirty="0"/>
              <a:t> </a:t>
            </a:r>
            <a:r>
              <a:rPr lang="en-US" sz="1200" dirty="0" err="1"/>
              <a:t>jarak</a:t>
            </a:r>
            <a:r>
              <a:rPr lang="en-US" sz="1200" dirty="0"/>
              <a:t> </a:t>
            </a:r>
            <a:r>
              <a:rPr lang="en-US" sz="1200" dirty="0" err="1"/>
              <a:t>terdeteksi</a:t>
            </a:r>
            <a:r>
              <a:rPr lang="en-US" sz="1200" dirty="0"/>
              <a:t> </a:t>
            </a:r>
            <a:r>
              <a:rPr lang="en-US" sz="1200" dirty="0" err="1"/>
              <a:t>sudah</a:t>
            </a:r>
            <a:r>
              <a:rPr lang="en-US" sz="1200" dirty="0"/>
              <a:t> </a:t>
            </a:r>
            <a:r>
              <a:rPr lang="en-US" sz="1200" dirty="0" err="1"/>
              <a:t>mencapai</a:t>
            </a:r>
            <a:r>
              <a:rPr lang="en-US" sz="1200" dirty="0"/>
              <a:t> 30 cm </a:t>
            </a:r>
            <a:r>
              <a:rPr lang="en-US" sz="1200" dirty="0" err="1"/>
              <a:t>dari</a:t>
            </a:r>
            <a:r>
              <a:rPr lang="en-US" sz="1200" dirty="0"/>
              <a:t> </a:t>
            </a:r>
            <a:r>
              <a:rPr lang="en-US" sz="1200" dirty="0" err="1"/>
              <a:t>keran</a:t>
            </a:r>
            <a:r>
              <a:rPr lang="en-US" sz="1200" dirty="0"/>
              <a:t>, </a:t>
            </a:r>
            <a:r>
              <a:rPr lang="en-US" sz="1200" dirty="0" err="1"/>
              <a:t>maka</a:t>
            </a:r>
            <a:r>
              <a:rPr lang="en-US" sz="1200" dirty="0"/>
              <a:t> </a:t>
            </a:r>
            <a:r>
              <a:rPr lang="en-US" sz="1200" dirty="0" err="1"/>
              <a:t>pompa</a:t>
            </a:r>
            <a:r>
              <a:rPr lang="en-US" sz="1200" dirty="0"/>
              <a:t> </a:t>
            </a:r>
            <a:r>
              <a:rPr lang="en-US" sz="1200" dirty="0" err="1"/>
              <a:t>akan</a:t>
            </a:r>
            <a:r>
              <a:rPr lang="en-US" sz="1200" dirty="0"/>
              <a:t> </a:t>
            </a:r>
            <a:r>
              <a:rPr lang="en-US" sz="1200" dirty="0" err="1"/>
              <a:t>mati</a:t>
            </a:r>
            <a:r>
              <a:rPr lang="en-US" sz="1200" dirty="0"/>
              <a:t>.</a:t>
            </a:r>
            <a:endParaRPr sz="1400" dirty="0"/>
          </a:p>
        </p:txBody>
      </p:sp>
      <p:pic>
        <p:nvPicPr>
          <p:cNvPr id="274" name="Google Shape;274;p22"/>
          <p:cNvPicPr preferRelativeResize="0"/>
          <p:nvPr/>
        </p:nvPicPr>
        <p:blipFill rotWithShape="1">
          <a:blip r:embed="rId3"/>
          <a:srcRect l="12699" r="12699"/>
          <a:stretch/>
        </p:blipFill>
        <p:spPr>
          <a:xfrm>
            <a:off x="867000" y="1033650"/>
            <a:ext cx="3076200" cy="3076200"/>
          </a:xfrm>
          <a:prstGeom prst="ellipse">
            <a:avLst/>
          </a:prstGeom>
          <a:noFill/>
          <a:ln>
            <a:noFill/>
          </a:ln>
        </p:spPr>
      </p:pic>
      <p:sp>
        <p:nvSpPr>
          <p:cNvPr id="275" name="Google Shape;275;p22"/>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8548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17"/>
        <p:cNvGrpSpPr/>
        <p:nvPr/>
      </p:nvGrpSpPr>
      <p:grpSpPr>
        <a:xfrm>
          <a:off x="0" y="0"/>
          <a:ext cx="0" cy="0"/>
          <a:chOff x="0" y="0"/>
          <a:chExt cx="0" cy="0"/>
        </a:xfrm>
      </p:grpSpPr>
      <p:sp>
        <p:nvSpPr>
          <p:cNvPr id="219" name="Google Shape;219;p16"/>
          <p:cNvSpPr txBox="1">
            <a:spLocks noGrp="1"/>
          </p:cNvSpPr>
          <p:nvPr>
            <p:ph type="subTitle" idx="1"/>
          </p:nvPr>
        </p:nvSpPr>
        <p:spPr>
          <a:xfrm>
            <a:off x="1773750" y="3105451"/>
            <a:ext cx="5596500" cy="1646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AUTOMATIC WATER LEVEL CONTROL BERBASIS MIKROCONTROLLER DENGAN SENSOR ULTRASONIK</a:t>
            </a:r>
            <a:endParaRPr sz="1800" dirty="0"/>
          </a:p>
        </p:txBody>
      </p:sp>
      <p:sp>
        <p:nvSpPr>
          <p:cNvPr id="220" name="Google Shape;220;p16"/>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600" b="1" dirty="0">
                <a:solidFill>
                  <a:srgbClr val="00ACC3"/>
                </a:solidFill>
                <a:latin typeface="Varela Round"/>
                <a:ea typeface="Varela Round"/>
                <a:cs typeface="Varela Round"/>
                <a:sym typeface="Varela Round"/>
              </a:rPr>
              <a:t>2</a:t>
            </a:r>
            <a:endParaRPr sz="9600" b="1" dirty="0">
              <a:solidFill>
                <a:srgbClr val="00ACC3"/>
              </a:solidFill>
              <a:latin typeface="Varela Round"/>
              <a:ea typeface="Varela Round"/>
              <a:cs typeface="Varela Round"/>
              <a:sym typeface="Varela Round"/>
            </a:endParaRPr>
          </a:p>
        </p:txBody>
      </p:sp>
      <p:sp>
        <p:nvSpPr>
          <p:cNvPr id="221" name="Google Shape;221;p16"/>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dirty="0"/>
          </a:p>
        </p:txBody>
      </p:sp>
    </p:spTree>
    <p:extLst>
      <p:ext uri="{BB962C8B-B14F-4D97-AF65-F5344CB8AC3E}">
        <p14:creationId xmlns:p14="http://schemas.microsoft.com/office/powerpoint/2010/main" val="1666599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3" name="Google Shape;273;p22"/>
          <p:cNvSpPr txBox="1">
            <a:spLocks noGrp="1"/>
          </p:cNvSpPr>
          <p:nvPr>
            <p:ph type="body" idx="1"/>
          </p:nvPr>
        </p:nvSpPr>
        <p:spPr>
          <a:xfrm>
            <a:off x="4572000" y="765387"/>
            <a:ext cx="3639600" cy="339344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err="1"/>
              <a:t>Sistem</a:t>
            </a:r>
            <a:r>
              <a:rPr lang="en-US" sz="1400" dirty="0"/>
              <a:t> automatic water level control </a:t>
            </a:r>
            <a:r>
              <a:rPr lang="en-US" sz="1400" dirty="0" err="1"/>
              <a:t>terdiri</a:t>
            </a:r>
            <a:r>
              <a:rPr lang="en-US" sz="1400" dirty="0"/>
              <a:t> </a:t>
            </a:r>
            <a:r>
              <a:rPr lang="en-US" sz="1400" dirty="0" err="1"/>
              <a:t>dari</a:t>
            </a:r>
            <a:r>
              <a:rPr lang="en-US" sz="1400" dirty="0"/>
              <a:t> </a:t>
            </a:r>
            <a:r>
              <a:rPr lang="en-US" sz="1400" dirty="0" err="1"/>
              <a:t>mikrocontroller</a:t>
            </a:r>
            <a:r>
              <a:rPr lang="en-US" sz="1400" dirty="0"/>
              <a:t>, sensor </a:t>
            </a:r>
            <a:r>
              <a:rPr lang="en-US" sz="1400" dirty="0" err="1"/>
              <a:t>ultrasonik</a:t>
            </a:r>
            <a:r>
              <a:rPr lang="en-US" sz="1400" dirty="0"/>
              <a:t>, LCD, relay, dan </a:t>
            </a:r>
            <a:r>
              <a:rPr lang="en-US" sz="1400" dirty="0" err="1"/>
              <a:t>pompa</a:t>
            </a:r>
            <a:r>
              <a:rPr lang="en-US" sz="1400" dirty="0"/>
              <a:t> air. </a:t>
            </a:r>
            <a:r>
              <a:rPr lang="en-US" sz="1400" dirty="0" err="1"/>
              <a:t>Mikrocontroller</a:t>
            </a:r>
            <a:r>
              <a:rPr lang="en-US" sz="1400" dirty="0"/>
              <a:t> </a:t>
            </a:r>
            <a:r>
              <a:rPr lang="en-US" sz="1400" dirty="0" err="1"/>
              <a:t>merupakan</a:t>
            </a:r>
            <a:r>
              <a:rPr lang="en-US" sz="1400" dirty="0"/>
              <a:t> </a:t>
            </a:r>
            <a:r>
              <a:rPr lang="en-US" sz="1400" dirty="0" err="1"/>
              <a:t>pusat</a:t>
            </a:r>
            <a:r>
              <a:rPr lang="en-US" sz="1400" dirty="0"/>
              <a:t> </a:t>
            </a:r>
            <a:r>
              <a:rPr lang="en-US" sz="1400" dirty="0" err="1"/>
              <a:t>kendali</a:t>
            </a:r>
            <a:r>
              <a:rPr lang="en-US" sz="1400" dirty="0"/>
              <a:t> </a:t>
            </a:r>
            <a:r>
              <a:rPr lang="en-US" sz="1400" dirty="0" err="1"/>
              <a:t>dari</a:t>
            </a:r>
            <a:r>
              <a:rPr lang="en-US" sz="1400" dirty="0"/>
              <a:t> </a:t>
            </a:r>
            <a:r>
              <a:rPr lang="en-US" sz="1400" dirty="0" err="1"/>
              <a:t>seluruh</a:t>
            </a:r>
            <a:r>
              <a:rPr lang="en-US" sz="1400" dirty="0"/>
              <a:t> </a:t>
            </a:r>
            <a:r>
              <a:rPr lang="en-US" sz="1400" dirty="0" err="1"/>
              <a:t>rangkaian</a:t>
            </a:r>
            <a:r>
              <a:rPr lang="en-US" sz="1400" dirty="0"/>
              <a:t>, </a:t>
            </a:r>
            <a:r>
              <a:rPr lang="en-US" sz="1400" dirty="0" err="1"/>
              <a:t>dimana</a:t>
            </a:r>
            <a:r>
              <a:rPr lang="en-US" sz="1400" dirty="0"/>
              <a:t> </a:t>
            </a:r>
            <a:r>
              <a:rPr lang="en-US" sz="1400" dirty="0" err="1"/>
              <a:t>mikrocontroller</a:t>
            </a:r>
            <a:r>
              <a:rPr lang="en-US" sz="1400" dirty="0"/>
              <a:t> </a:t>
            </a:r>
            <a:r>
              <a:rPr lang="en-US" sz="1400" dirty="0" err="1"/>
              <a:t>akan</a:t>
            </a:r>
            <a:r>
              <a:rPr lang="en-US" sz="1400" dirty="0"/>
              <a:t> </a:t>
            </a:r>
            <a:r>
              <a:rPr lang="en-US" sz="1400" dirty="0" err="1"/>
              <a:t>mengambil</a:t>
            </a:r>
            <a:r>
              <a:rPr lang="en-US" sz="1400" dirty="0"/>
              <a:t> data yang </a:t>
            </a:r>
            <a:r>
              <a:rPr lang="en-US" sz="1400" dirty="0" err="1"/>
              <a:t>dikirimkan</a:t>
            </a:r>
            <a:r>
              <a:rPr lang="en-US" sz="1400" dirty="0"/>
              <a:t> oleh sensor ultrasonic </a:t>
            </a:r>
            <a:r>
              <a:rPr lang="en-US" sz="1400" dirty="0" err="1"/>
              <a:t>kemudian</a:t>
            </a:r>
            <a:r>
              <a:rPr lang="en-US" sz="1400" dirty="0"/>
              <a:t> </a:t>
            </a:r>
            <a:r>
              <a:rPr lang="en-US" sz="1400" dirty="0" err="1"/>
              <a:t>ditampilkan</a:t>
            </a:r>
            <a:r>
              <a:rPr lang="en-US" sz="1400" dirty="0"/>
              <a:t> oleh LCD. Data yang </a:t>
            </a:r>
            <a:r>
              <a:rPr lang="en-US" sz="1400" dirty="0" err="1"/>
              <a:t>ditampilkan</a:t>
            </a:r>
            <a:r>
              <a:rPr lang="en-US" sz="1400" dirty="0"/>
              <a:t> oleh LCD </a:t>
            </a:r>
            <a:r>
              <a:rPr lang="en-US" sz="1400" dirty="0" err="1"/>
              <a:t>adalah</a:t>
            </a:r>
            <a:r>
              <a:rPr lang="en-US" sz="1400" dirty="0"/>
              <a:t> data </a:t>
            </a:r>
            <a:r>
              <a:rPr lang="en-US" sz="1400" dirty="0" err="1"/>
              <a:t>ketinggian</a:t>
            </a:r>
            <a:r>
              <a:rPr lang="en-US" sz="1400" dirty="0"/>
              <a:t> air. Sensor </a:t>
            </a:r>
            <a:r>
              <a:rPr lang="en-US" sz="1400" dirty="0" err="1"/>
              <a:t>ultrasonik</a:t>
            </a:r>
            <a:r>
              <a:rPr lang="en-US" sz="1400" dirty="0"/>
              <a:t> </a:t>
            </a:r>
            <a:r>
              <a:rPr lang="en-US" sz="1400" dirty="0" err="1"/>
              <a:t>berfungsi</a:t>
            </a:r>
            <a:r>
              <a:rPr lang="en-US" sz="1400" dirty="0"/>
              <a:t> </a:t>
            </a:r>
            <a:r>
              <a:rPr lang="en-US" sz="1400" dirty="0" err="1"/>
              <a:t>sebagai</a:t>
            </a:r>
            <a:r>
              <a:rPr lang="en-US" sz="1400" dirty="0"/>
              <a:t> </a:t>
            </a:r>
            <a:r>
              <a:rPr lang="en-US" sz="1400" dirty="0" err="1"/>
              <a:t>pengukur</a:t>
            </a:r>
            <a:r>
              <a:rPr lang="en-US" sz="1400" dirty="0"/>
              <a:t> </a:t>
            </a:r>
            <a:r>
              <a:rPr lang="en-US" sz="1400" dirty="0" err="1"/>
              <a:t>ketinggian</a:t>
            </a:r>
            <a:r>
              <a:rPr lang="en-US" sz="1400" dirty="0"/>
              <a:t> air. Relay </a:t>
            </a:r>
            <a:r>
              <a:rPr lang="en-US" sz="1400" dirty="0" err="1"/>
              <a:t>berfungsi</a:t>
            </a:r>
            <a:r>
              <a:rPr lang="en-US" sz="1400" dirty="0"/>
              <a:t> </a:t>
            </a:r>
            <a:r>
              <a:rPr lang="en-US" sz="1400" dirty="0" err="1"/>
              <a:t>untuk</a:t>
            </a:r>
            <a:r>
              <a:rPr lang="en-US" sz="1400" dirty="0"/>
              <a:t> </a:t>
            </a:r>
            <a:r>
              <a:rPr lang="en-US" sz="1400" dirty="0" err="1"/>
              <a:t>menghidupkan</a:t>
            </a:r>
            <a:r>
              <a:rPr lang="en-US" sz="1400" dirty="0"/>
              <a:t> dan </a:t>
            </a:r>
            <a:r>
              <a:rPr lang="en-US" sz="1400" dirty="0" err="1"/>
              <a:t>mematikan</a:t>
            </a:r>
            <a:r>
              <a:rPr lang="en-US" sz="1400" dirty="0"/>
              <a:t> </a:t>
            </a:r>
            <a:r>
              <a:rPr lang="en-US" sz="1400" dirty="0" err="1"/>
              <a:t>pompa</a:t>
            </a:r>
            <a:r>
              <a:rPr lang="en-US" sz="1400" dirty="0"/>
              <a:t> air </a:t>
            </a:r>
            <a:r>
              <a:rPr lang="en-US" sz="1400" dirty="0" err="1"/>
              <a:t>secara</a:t>
            </a:r>
            <a:r>
              <a:rPr lang="en-US" sz="1400" dirty="0"/>
              <a:t> </a:t>
            </a:r>
            <a:r>
              <a:rPr lang="en-US" sz="1400" dirty="0" err="1"/>
              <a:t>otomatis</a:t>
            </a:r>
            <a:r>
              <a:rPr lang="en-US" sz="1400" dirty="0"/>
              <a:t> yang </a:t>
            </a:r>
            <a:r>
              <a:rPr lang="en-US" sz="1400" dirty="0" err="1"/>
              <a:t>dikendalikan</a:t>
            </a:r>
            <a:r>
              <a:rPr lang="en-US" sz="1400" dirty="0"/>
              <a:t> </a:t>
            </a:r>
            <a:r>
              <a:rPr lang="en-US" sz="1400" dirty="0" err="1"/>
              <a:t>mikrocontroller</a:t>
            </a:r>
            <a:r>
              <a:rPr lang="en-US" sz="1400" dirty="0"/>
              <a:t>.</a:t>
            </a:r>
            <a:endParaRPr sz="1400" dirty="0"/>
          </a:p>
        </p:txBody>
      </p:sp>
      <p:pic>
        <p:nvPicPr>
          <p:cNvPr id="274" name="Google Shape;274;p22"/>
          <p:cNvPicPr preferRelativeResize="0"/>
          <p:nvPr/>
        </p:nvPicPr>
        <p:blipFill rotWithShape="1">
          <a:blip r:embed="rId3"/>
          <a:srcRect l="26051" r="26051"/>
          <a:stretch/>
        </p:blipFill>
        <p:spPr>
          <a:xfrm>
            <a:off x="867000" y="1033650"/>
            <a:ext cx="3076200" cy="3076200"/>
          </a:xfrm>
          <a:prstGeom prst="ellipse">
            <a:avLst/>
          </a:prstGeom>
          <a:noFill/>
          <a:ln>
            <a:noFill/>
          </a:ln>
        </p:spPr>
      </p:pic>
      <p:sp>
        <p:nvSpPr>
          <p:cNvPr id="275" name="Google Shape;275;p22"/>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353198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17"/>
        <p:cNvGrpSpPr/>
        <p:nvPr/>
      </p:nvGrpSpPr>
      <p:grpSpPr>
        <a:xfrm>
          <a:off x="0" y="0"/>
          <a:ext cx="0" cy="0"/>
          <a:chOff x="0" y="0"/>
          <a:chExt cx="0" cy="0"/>
        </a:xfrm>
      </p:grpSpPr>
      <p:sp>
        <p:nvSpPr>
          <p:cNvPr id="219" name="Google Shape;219;p16"/>
          <p:cNvSpPr txBox="1">
            <a:spLocks noGrp="1"/>
          </p:cNvSpPr>
          <p:nvPr>
            <p:ph type="subTitle" idx="1"/>
          </p:nvPr>
        </p:nvSpPr>
        <p:spPr>
          <a:xfrm>
            <a:off x="1773750" y="3105451"/>
            <a:ext cx="5596500" cy="1646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RANCANG BANGUN ALAT PENGISI AIR OTOMATIS BERBASIS MIKROKONTROLER</a:t>
            </a:r>
            <a:endParaRPr sz="2800" dirty="0"/>
          </a:p>
        </p:txBody>
      </p:sp>
      <p:sp>
        <p:nvSpPr>
          <p:cNvPr id="220" name="Google Shape;220;p16"/>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600" b="1" dirty="0">
                <a:solidFill>
                  <a:srgbClr val="00ACC3"/>
                </a:solidFill>
                <a:latin typeface="Varela Round"/>
                <a:ea typeface="Varela Round"/>
                <a:cs typeface="Varela Round"/>
                <a:sym typeface="Varela Round"/>
              </a:rPr>
              <a:t>3</a:t>
            </a:r>
            <a:endParaRPr sz="9600" b="1" dirty="0">
              <a:solidFill>
                <a:srgbClr val="00ACC3"/>
              </a:solidFill>
              <a:latin typeface="Varela Round"/>
              <a:ea typeface="Varela Round"/>
              <a:cs typeface="Varela Round"/>
              <a:sym typeface="Varela Round"/>
            </a:endParaRPr>
          </a:p>
        </p:txBody>
      </p:sp>
      <p:sp>
        <p:nvSpPr>
          <p:cNvPr id="221" name="Google Shape;221;p16"/>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dirty="0"/>
          </a:p>
        </p:txBody>
      </p:sp>
    </p:spTree>
    <p:extLst>
      <p:ext uri="{BB962C8B-B14F-4D97-AF65-F5344CB8AC3E}">
        <p14:creationId xmlns:p14="http://schemas.microsoft.com/office/powerpoint/2010/main" val="10264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3" name="Google Shape;273;p22"/>
          <p:cNvSpPr txBox="1">
            <a:spLocks noGrp="1"/>
          </p:cNvSpPr>
          <p:nvPr>
            <p:ph type="body" idx="1"/>
          </p:nvPr>
        </p:nvSpPr>
        <p:spPr>
          <a:xfrm>
            <a:off x="4572000" y="668443"/>
            <a:ext cx="4355253" cy="3806614"/>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US" sz="1400" dirty="0" err="1"/>
              <a:t>Penelitian</a:t>
            </a:r>
            <a:r>
              <a:rPr lang="en-US" sz="1400" dirty="0"/>
              <a:t> </a:t>
            </a:r>
            <a:r>
              <a:rPr lang="en-US" sz="1400" dirty="0" err="1"/>
              <a:t>ini</a:t>
            </a:r>
            <a:r>
              <a:rPr lang="en-US" sz="1400" dirty="0"/>
              <a:t> </a:t>
            </a:r>
            <a:r>
              <a:rPr lang="en-US" sz="1400" dirty="0" err="1"/>
              <a:t>bertujuan</a:t>
            </a:r>
            <a:r>
              <a:rPr lang="en-US" sz="1400" dirty="0"/>
              <a:t> </a:t>
            </a:r>
            <a:r>
              <a:rPr lang="en-US" sz="1400" dirty="0" err="1"/>
              <a:t>untuk</a:t>
            </a:r>
            <a:r>
              <a:rPr lang="en-US" sz="1400" dirty="0"/>
              <a:t> </a:t>
            </a:r>
            <a:r>
              <a:rPr lang="en-US" sz="1400" dirty="0" err="1"/>
              <a:t>membangun</a:t>
            </a:r>
            <a:r>
              <a:rPr lang="en-US" sz="1400" dirty="0"/>
              <a:t> </a:t>
            </a:r>
            <a:r>
              <a:rPr lang="en-US" sz="1400" dirty="0" err="1"/>
              <a:t>sebuah</a:t>
            </a:r>
            <a:r>
              <a:rPr lang="en-US" sz="1400" dirty="0"/>
              <a:t> </a:t>
            </a:r>
            <a:r>
              <a:rPr lang="en-US" sz="1400" dirty="0" err="1"/>
              <a:t>sistem</a:t>
            </a:r>
            <a:r>
              <a:rPr lang="en-US" sz="1400" dirty="0"/>
              <a:t> </a:t>
            </a:r>
            <a:r>
              <a:rPr lang="en-US" sz="1400" dirty="0" err="1"/>
              <a:t>kontrol</a:t>
            </a:r>
            <a:r>
              <a:rPr lang="en-US" sz="1400" dirty="0"/>
              <a:t> </a:t>
            </a:r>
            <a:r>
              <a:rPr lang="en-US" sz="1400" dirty="0" err="1"/>
              <a:t>pengisian</a:t>
            </a:r>
            <a:r>
              <a:rPr lang="en-US" sz="1400" dirty="0"/>
              <a:t> air </a:t>
            </a:r>
            <a:r>
              <a:rPr lang="en-US" sz="1400" dirty="0" err="1"/>
              <a:t>secara</a:t>
            </a:r>
            <a:r>
              <a:rPr lang="en-US" sz="1400" dirty="0"/>
              <a:t> </a:t>
            </a:r>
            <a:r>
              <a:rPr lang="en-US" sz="1400" dirty="0" err="1"/>
              <a:t>otomatis</a:t>
            </a:r>
            <a:r>
              <a:rPr lang="en-US" sz="1400" dirty="0"/>
              <a:t>. </a:t>
            </a:r>
            <a:r>
              <a:rPr lang="en-US" sz="1400" dirty="0" err="1"/>
              <a:t>Sistem</a:t>
            </a:r>
            <a:r>
              <a:rPr lang="en-US" sz="1400" dirty="0"/>
              <a:t> </a:t>
            </a:r>
            <a:r>
              <a:rPr lang="en-US" sz="1400" dirty="0" err="1"/>
              <a:t>ini</a:t>
            </a:r>
            <a:r>
              <a:rPr lang="en-US" sz="1400" dirty="0"/>
              <a:t> </a:t>
            </a:r>
            <a:r>
              <a:rPr lang="en-US" sz="1400" dirty="0" err="1"/>
              <a:t>dibangun</a:t>
            </a:r>
            <a:r>
              <a:rPr lang="en-US" sz="1400" dirty="0"/>
              <a:t> </a:t>
            </a:r>
            <a:r>
              <a:rPr lang="en-US" sz="1400" dirty="0" err="1"/>
              <a:t>menggunakan</a:t>
            </a:r>
            <a:r>
              <a:rPr lang="en-US" sz="1400" dirty="0"/>
              <a:t> Arduino Uno R3 yang </a:t>
            </a:r>
            <a:r>
              <a:rPr lang="en-US" sz="1400" dirty="0" err="1"/>
              <a:t>disertai</a:t>
            </a:r>
            <a:r>
              <a:rPr lang="en-US" sz="1400" dirty="0"/>
              <a:t> </a:t>
            </a:r>
            <a:r>
              <a:rPr lang="en-US" sz="1400" dirty="0" err="1"/>
              <a:t>dengan</a:t>
            </a:r>
            <a:r>
              <a:rPr lang="en-US" sz="1400" dirty="0"/>
              <a:t> </a:t>
            </a:r>
            <a:r>
              <a:rPr lang="en-US" sz="1400" dirty="0" err="1"/>
              <a:t>komponen</a:t>
            </a:r>
            <a:r>
              <a:rPr lang="en-US" sz="1400" dirty="0"/>
              <a:t> </a:t>
            </a:r>
            <a:r>
              <a:rPr lang="en-US" sz="1400" dirty="0" err="1"/>
              <a:t>pendukung</a:t>
            </a:r>
            <a:r>
              <a:rPr lang="en-US" sz="1400" dirty="0"/>
              <a:t> </a:t>
            </a:r>
            <a:r>
              <a:rPr lang="en-US" sz="1400" dirty="0" err="1"/>
              <a:t>sistem</a:t>
            </a:r>
            <a:r>
              <a:rPr lang="en-US" sz="1400" dirty="0"/>
              <a:t> </a:t>
            </a:r>
            <a:r>
              <a:rPr lang="en-US" sz="1400" dirty="0" err="1"/>
              <a:t>seperti</a:t>
            </a:r>
            <a:r>
              <a:rPr lang="en-US" sz="1400" dirty="0"/>
              <a:t> sensor Water Flow, Solenoid Valve, sensor </a:t>
            </a:r>
            <a:r>
              <a:rPr lang="en-US" sz="1400" dirty="0" err="1"/>
              <a:t>Ultrasonik</a:t>
            </a:r>
            <a:r>
              <a:rPr lang="en-US" sz="1400" dirty="0"/>
              <a:t>, </a:t>
            </a:r>
            <a:r>
              <a:rPr lang="en-US" sz="1400" dirty="0" err="1"/>
              <a:t>pompa</a:t>
            </a:r>
            <a:r>
              <a:rPr lang="en-US" sz="1400" dirty="0"/>
              <a:t> air, Keypad dan LCD. </a:t>
            </a:r>
            <a:r>
              <a:rPr lang="en-US" sz="1400" dirty="0" err="1"/>
              <a:t>Sistem</a:t>
            </a:r>
            <a:r>
              <a:rPr lang="en-US" sz="1400" dirty="0"/>
              <a:t> </a:t>
            </a:r>
            <a:r>
              <a:rPr lang="en-US" sz="1400" dirty="0" err="1"/>
              <a:t>ini</a:t>
            </a:r>
            <a:r>
              <a:rPr lang="en-US" sz="1400" dirty="0"/>
              <a:t> juga </a:t>
            </a:r>
            <a:r>
              <a:rPr lang="en-US" sz="1400" dirty="0" err="1"/>
              <a:t>dilengkapi</a:t>
            </a:r>
            <a:r>
              <a:rPr lang="en-US" sz="1400" dirty="0"/>
              <a:t> </a:t>
            </a:r>
            <a:r>
              <a:rPr lang="en-US" sz="1400" dirty="0" err="1"/>
              <a:t>dengan</a:t>
            </a:r>
            <a:r>
              <a:rPr lang="en-US" sz="1400" dirty="0"/>
              <a:t> </a:t>
            </a:r>
            <a:r>
              <a:rPr lang="en-US" sz="1400" dirty="0" err="1"/>
              <a:t>aplikasi</a:t>
            </a:r>
            <a:r>
              <a:rPr lang="en-US" sz="1400" dirty="0"/>
              <a:t> yang </a:t>
            </a:r>
            <a:r>
              <a:rPr lang="en-US" sz="1400" dirty="0" err="1"/>
              <a:t>digunakan</a:t>
            </a:r>
            <a:r>
              <a:rPr lang="en-US" sz="1400" dirty="0"/>
              <a:t> </a:t>
            </a:r>
            <a:r>
              <a:rPr lang="en-US" sz="1400" dirty="0" err="1"/>
              <a:t>untuk</a:t>
            </a:r>
            <a:r>
              <a:rPr lang="en-US" sz="1400" dirty="0"/>
              <a:t> </a:t>
            </a:r>
            <a:r>
              <a:rPr lang="en-US" sz="1400" dirty="0" err="1"/>
              <a:t>memonitoring</a:t>
            </a:r>
            <a:r>
              <a:rPr lang="en-US" sz="1400" dirty="0"/>
              <a:t> </a:t>
            </a:r>
            <a:r>
              <a:rPr lang="en-US" sz="1400" dirty="0" err="1"/>
              <a:t>penggunaan</a:t>
            </a:r>
            <a:r>
              <a:rPr lang="en-US" sz="1400" dirty="0"/>
              <a:t> air. Sensor Water Flow </a:t>
            </a:r>
            <a:r>
              <a:rPr lang="en-US" sz="1400" dirty="0" err="1"/>
              <a:t>berfungsi</a:t>
            </a:r>
            <a:r>
              <a:rPr lang="en-US" sz="1400" dirty="0"/>
              <a:t> </a:t>
            </a:r>
            <a:r>
              <a:rPr lang="en-US" sz="1400" dirty="0" err="1"/>
              <a:t>untuk</a:t>
            </a:r>
            <a:r>
              <a:rPr lang="en-US" sz="1400" dirty="0"/>
              <a:t> </a:t>
            </a:r>
            <a:r>
              <a:rPr lang="en-US" sz="1400" dirty="0" err="1"/>
              <a:t>menghitung</a:t>
            </a:r>
            <a:r>
              <a:rPr lang="en-US" sz="1400" dirty="0"/>
              <a:t> debit air </a:t>
            </a:r>
            <a:r>
              <a:rPr lang="en-US" sz="1400" dirty="0" err="1"/>
              <a:t>setiap</a:t>
            </a:r>
            <a:r>
              <a:rPr lang="en-US" sz="1400" dirty="0"/>
              <a:t> </a:t>
            </a:r>
            <a:r>
              <a:rPr lang="en-US" sz="1400" dirty="0" err="1"/>
              <a:t>detik</a:t>
            </a:r>
            <a:r>
              <a:rPr lang="en-US" sz="1400" dirty="0"/>
              <a:t>. </a:t>
            </a:r>
            <a:endParaRPr sz="1600" dirty="0"/>
          </a:p>
        </p:txBody>
      </p:sp>
      <p:pic>
        <p:nvPicPr>
          <p:cNvPr id="274" name="Google Shape;274;p22"/>
          <p:cNvPicPr preferRelativeResize="0"/>
          <p:nvPr/>
        </p:nvPicPr>
        <p:blipFill rotWithShape="1">
          <a:blip r:embed="rId3"/>
          <a:srcRect l="10541" r="10541"/>
          <a:stretch/>
        </p:blipFill>
        <p:spPr>
          <a:xfrm>
            <a:off x="867000" y="1033650"/>
            <a:ext cx="3076200" cy="3076200"/>
          </a:xfrm>
          <a:prstGeom prst="ellipse">
            <a:avLst/>
          </a:prstGeom>
          <a:noFill/>
          <a:ln>
            <a:noFill/>
          </a:ln>
        </p:spPr>
      </p:pic>
      <p:sp>
        <p:nvSpPr>
          <p:cNvPr id="275" name="Google Shape;275;p22"/>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977277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7"/>
        <p:cNvGrpSpPr/>
        <p:nvPr/>
      </p:nvGrpSpPr>
      <p:grpSpPr>
        <a:xfrm>
          <a:off x="0" y="0"/>
          <a:ext cx="0" cy="0"/>
          <a:chOff x="0" y="0"/>
          <a:chExt cx="0" cy="0"/>
        </a:xfrm>
      </p:grpSpPr>
      <p:sp>
        <p:nvSpPr>
          <p:cNvPr id="219" name="Google Shape;219;p16"/>
          <p:cNvSpPr txBox="1">
            <a:spLocks noGrp="1"/>
          </p:cNvSpPr>
          <p:nvPr>
            <p:ph type="subTitle" idx="1"/>
          </p:nvPr>
        </p:nvSpPr>
        <p:spPr>
          <a:xfrm>
            <a:off x="1773750" y="3105451"/>
            <a:ext cx="5596500" cy="1646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RANCANG BANGUN PROTOTYPE JEMURAN PAKAIAN OTOMATIS BERBASIS IOT TELEGRAM DAN NODEMCU ESP32</a:t>
            </a:r>
            <a:endParaRPr sz="3600" dirty="0"/>
          </a:p>
        </p:txBody>
      </p:sp>
      <p:sp>
        <p:nvSpPr>
          <p:cNvPr id="220" name="Google Shape;220;p16"/>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9600" b="1" dirty="0">
                <a:solidFill>
                  <a:srgbClr val="00ACC3"/>
                </a:solidFill>
                <a:latin typeface="Varela Round"/>
                <a:ea typeface="Varela Round"/>
                <a:cs typeface="Varela Round"/>
                <a:sym typeface="Varela Round"/>
              </a:rPr>
              <a:t>4</a:t>
            </a:r>
            <a:endParaRPr sz="9600" b="1" dirty="0">
              <a:solidFill>
                <a:srgbClr val="00ACC3"/>
              </a:solidFill>
              <a:latin typeface="Varela Round"/>
              <a:ea typeface="Varela Round"/>
              <a:cs typeface="Varela Round"/>
              <a:sym typeface="Varela Round"/>
            </a:endParaRPr>
          </a:p>
        </p:txBody>
      </p:sp>
      <p:sp>
        <p:nvSpPr>
          <p:cNvPr id="221" name="Google Shape;221;p16"/>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dirty="0"/>
          </a:p>
        </p:txBody>
      </p:sp>
    </p:spTree>
    <p:extLst>
      <p:ext uri="{BB962C8B-B14F-4D97-AF65-F5344CB8AC3E}">
        <p14:creationId xmlns:p14="http://schemas.microsoft.com/office/powerpoint/2010/main" val="222843824"/>
      </p:ext>
    </p:extLst>
  </p:cSld>
  <p:clrMapOvr>
    <a:masterClrMapping/>
  </p:clrMapOvr>
</p:sld>
</file>

<file path=ppt/theme/theme1.xml><?xml version="1.0" encoding="utf-8"?>
<a:theme xmlns:a="http://schemas.openxmlformats.org/drawingml/2006/main" name="Puck template">
  <a:themeElements>
    <a:clrScheme name="Custom 347">
      <a:dk1>
        <a:srgbClr val="212A2E"/>
      </a:dk1>
      <a:lt1>
        <a:srgbClr val="FFFFFF"/>
      </a:lt1>
      <a:dk2>
        <a:srgbClr val="617A86"/>
      </a:dk2>
      <a:lt2>
        <a:srgbClr val="A1BECC"/>
      </a:lt2>
      <a:accent1>
        <a:srgbClr val="00D1C6"/>
      </a:accent1>
      <a:accent2>
        <a:srgbClr val="00ACC3"/>
      </a:accent2>
      <a:accent3>
        <a:srgbClr val="BBCD00"/>
      </a:accent3>
      <a:accent4>
        <a:srgbClr val="65BB48"/>
      </a:accent4>
      <a:accent5>
        <a:srgbClr val="F8BB00"/>
      </a:accent5>
      <a:accent6>
        <a:srgbClr val="EF6222"/>
      </a:accent6>
      <a:hlink>
        <a:srgbClr val="617A8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TotalTime>
  <Words>551</Words>
  <Application>Microsoft Office PowerPoint</Application>
  <PresentationFormat>On-screen Show (16:9)</PresentationFormat>
  <Paragraphs>50</Paragraphs>
  <Slides>16</Slides>
  <Notes>15</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Nixie One</vt:lpstr>
      <vt:lpstr>Varela Round</vt:lpstr>
      <vt:lpstr>Puck template</vt:lpstr>
      <vt:lpstr>Keran Otomatis Berbasis IoT  (Water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Jurnal Tugas Besar</dc:title>
  <dc:creator>Indra Wahyu</dc:creator>
  <cp:keywords>IoT</cp:keywords>
  <cp:lastModifiedBy>Indra Wahyu</cp:lastModifiedBy>
  <cp:revision>10</cp:revision>
  <dcterms:modified xsi:type="dcterms:W3CDTF">2022-01-10T15:02:37Z</dcterms:modified>
</cp:coreProperties>
</file>